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5" r:id="rId5"/>
    <p:sldMasterId id="2147483686" r:id="rId6"/>
    <p:sldMasterId id="2147483687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284" r:id="rId37"/>
    <p:sldId id="285" r:id="rId38"/>
    <p:sldId id="286" r:id="rId39"/>
    <p:sldId id="287" r:id="rId40"/>
    <p:sldId id="288" r:id="rId41"/>
    <p:sldId id="289" r:id="rId42"/>
    <p:sldId id="290" r:id="rId43"/>
    <p:sldId id="291" r:id="rId44"/>
    <p:sldId id="292" r:id="rId45"/>
    <p:sldId id="293" r:id="rId46"/>
    <p:sldId id="294" r:id="rId47"/>
    <p:sldId id="295" r:id="rId48"/>
    <p:sldId id="296" r:id="rId49"/>
    <p:sldId id="297" r:id="rId50"/>
    <p:sldId id="298" r:id="rId51"/>
    <p:sldId id="299" r:id="rId52"/>
    <p:sldId id="300" r:id="rId53"/>
    <p:sldId id="301" r:id="rId54"/>
    <p:sldId id="302" r:id="rId55"/>
    <p:sldId id="303" r:id="rId56"/>
    <p:sldId id="304" r:id="rId57"/>
    <p:sldId id="305" r:id="rId58"/>
    <p:sldId id="306" r:id="rId59"/>
    <p:sldId id="307" r:id="rId60"/>
  </p:sldIdLst>
  <p:sldSz cy="5143500" cx="9144000"/>
  <p:notesSz cx="6858000" cy="9144000"/>
  <p:embeddedFontLst>
    <p:embeddedFont>
      <p:font typeface="Roboto Slab"/>
      <p:regular r:id="rId61"/>
      <p:bold r:id="rId62"/>
    </p:embeddedFont>
    <p:embeddedFont>
      <p:font typeface="Raleway"/>
      <p:regular r:id="rId63"/>
      <p:bold r:id="rId64"/>
      <p:italic r:id="rId65"/>
      <p:boldItalic r:id="rId66"/>
    </p:embeddedFont>
    <p:embeddedFont>
      <p:font typeface="Roboto"/>
      <p:regular r:id="rId67"/>
      <p:bold r:id="rId68"/>
      <p:italic r:id="rId69"/>
      <p:boldItalic r:id="rId70"/>
    </p:embeddedFont>
    <p:embeddedFont>
      <p:font typeface="Lato"/>
      <p:regular r:id="rId71"/>
      <p:bold r:id="rId72"/>
      <p:italic r:id="rId73"/>
      <p:boldItalic r:id="rId74"/>
    </p:embeddedFont>
    <p:embeddedFont>
      <p:font typeface="Charm"/>
      <p:regular r:id="rId75"/>
      <p:bold r:id="rId76"/>
    </p:embeddedFont>
    <p:embeddedFont>
      <p:font typeface="Pathway Gothic One"/>
      <p:regular r:id="rId77"/>
    </p:embeddedFont>
    <p:embeddedFont>
      <p:font typeface="Old Standard TT"/>
      <p:regular r:id="rId78"/>
      <p:bold r:id="rId79"/>
      <p:italic r:id="rId80"/>
    </p:embeddedFont>
    <p:embeddedFont>
      <p:font typeface="Open Sans"/>
      <p:regular r:id="rId81"/>
      <p:bold r:id="rId82"/>
      <p:italic r:id="rId83"/>
      <p:boldItalic r:id="rId8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F6EC28E8-ABD2-47BF-8E0E-D12825FEBC13}">
  <a:tblStyle styleId="{F6EC28E8-ABD2-47BF-8E0E-D12825FEBC1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2.xml"/><Relationship Id="rId84" Type="http://schemas.openxmlformats.org/officeDocument/2006/relationships/font" Target="fonts/OpenSans-boldItalic.fntdata"/><Relationship Id="rId83" Type="http://schemas.openxmlformats.org/officeDocument/2006/relationships/font" Target="fonts/OpenSans-italic.fntdata"/><Relationship Id="rId42" Type="http://schemas.openxmlformats.org/officeDocument/2006/relationships/slide" Target="slides/slide34.xml"/><Relationship Id="rId41" Type="http://schemas.openxmlformats.org/officeDocument/2006/relationships/slide" Target="slides/slide33.xml"/><Relationship Id="rId44" Type="http://schemas.openxmlformats.org/officeDocument/2006/relationships/slide" Target="slides/slide36.xml"/><Relationship Id="rId43" Type="http://schemas.openxmlformats.org/officeDocument/2006/relationships/slide" Target="slides/slide35.xml"/><Relationship Id="rId46" Type="http://schemas.openxmlformats.org/officeDocument/2006/relationships/slide" Target="slides/slide38.xml"/><Relationship Id="rId45" Type="http://schemas.openxmlformats.org/officeDocument/2006/relationships/slide" Target="slides/slide37.xml"/><Relationship Id="rId80" Type="http://schemas.openxmlformats.org/officeDocument/2006/relationships/font" Target="fonts/OldStandardTT-italic.fntdata"/><Relationship Id="rId82" Type="http://schemas.openxmlformats.org/officeDocument/2006/relationships/font" Target="fonts/OpenSans-bold.fntdata"/><Relationship Id="rId81" Type="http://schemas.openxmlformats.org/officeDocument/2006/relationships/font" Target="fonts/OpenSans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1.xml"/><Relationship Id="rId48" Type="http://schemas.openxmlformats.org/officeDocument/2006/relationships/slide" Target="slides/slide40.xml"/><Relationship Id="rId47" Type="http://schemas.openxmlformats.org/officeDocument/2006/relationships/slide" Target="slides/slide39.xml"/><Relationship Id="rId49" Type="http://schemas.openxmlformats.org/officeDocument/2006/relationships/slide" Target="slides/slide41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notesMaster" Target="notesMasters/notesMaster1.xml"/><Relationship Id="rId73" Type="http://schemas.openxmlformats.org/officeDocument/2006/relationships/font" Target="fonts/Lato-italic.fntdata"/><Relationship Id="rId72" Type="http://schemas.openxmlformats.org/officeDocument/2006/relationships/font" Target="fonts/Lato-bold.fntdata"/><Relationship Id="rId31" Type="http://schemas.openxmlformats.org/officeDocument/2006/relationships/slide" Target="slides/slide23.xml"/><Relationship Id="rId75" Type="http://schemas.openxmlformats.org/officeDocument/2006/relationships/font" Target="fonts/Charm-regular.fntdata"/><Relationship Id="rId30" Type="http://schemas.openxmlformats.org/officeDocument/2006/relationships/slide" Target="slides/slide22.xml"/><Relationship Id="rId74" Type="http://schemas.openxmlformats.org/officeDocument/2006/relationships/font" Target="fonts/Lato-boldItalic.fntdata"/><Relationship Id="rId33" Type="http://schemas.openxmlformats.org/officeDocument/2006/relationships/slide" Target="slides/slide25.xml"/><Relationship Id="rId77" Type="http://schemas.openxmlformats.org/officeDocument/2006/relationships/font" Target="fonts/PathwayGothicOne-regular.fntdata"/><Relationship Id="rId32" Type="http://schemas.openxmlformats.org/officeDocument/2006/relationships/slide" Target="slides/slide24.xml"/><Relationship Id="rId76" Type="http://schemas.openxmlformats.org/officeDocument/2006/relationships/font" Target="fonts/Charm-bold.fntdata"/><Relationship Id="rId35" Type="http://schemas.openxmlformats.org/officeDocument/2006/relationships/slide" Target="slides/slide27.xml"/><Relationship Id="rId79" Type="http://schemas.openxmlformats.org/officeDocument/2006/relationships/font" Target="fonts/OldStandardTT-bold.fntdata"/><Relationship Id="rId34" Type="http://schemas.openxmlformats.org/officeDocument/2006/relationships/slide" Target="slides/slide26.xml"/><Relationship Id="rId78" Type="http://schemas.openxmlformats.org/officeDocument/2006/relationships/font" Target="fonts/OldStandardTT-regular.fntdata"/><Relationship Id="rId71" Type="http://schemas.openxmlformats.org/officeDocument/2006/relationships/font" Target="fonts/Lato-regular.fntdata"/><Relationship Id="rId70" Type="http://schemas.openxmlformats.org/officeDocument/2006/relationships/font" Target="fonts/Roboto-boldItalic.fntdata"/><Relationship Id="rId37" Type="http://schemas.openxmlformats.org/officeDocument/2006/relationships/slide" Target="slides/slide29.xml"/><Relationship Id="rId36" Type="http://schemas.openxmlformats.org/officeDocument/2006/relationships/slide" Target="slides/slide28.xml"/><Relationship Id="rId39" Type="http://schemas.openxmlformats.org/officeDocument/2006/relationships/slide" Target="slides/slide31.xml"/><Relationship Id="rId38" Type="http://schemas.openxmlformats.org/officeDocument/2006/relationships/slide" Target="slides/slide30.xml"/><Relationship Id="rId62" Type="http://schemas.openxmlformats.org/officeDocument/2006/relationships/font" Target="fonts/RobotoSlab-bold.fntdata"/><Relationship Id="rId61" Type="http://schemas.openxmlformats.org/officeDocument/2006/relationships/font" Target="fonts/RobotoSlab-regular.fntdata"/><Relationship Id="rId20" Type="http://schemas.openxmlformats.org/officeDocument/2006/relationships/slide" Target="slides/slide12.xml"/><Relationship Id="rId64" Type="http://schemas.openxmlformats.org/officeDocument/2006/relationships/font" Target="fonts/Raleway-bold.fntdata"/><Relationship Id="rId63" Type="http://schemas.openxmlformats.org/officeDocument/2006/relationships/font" Target="fonts/Raleway-regular.fntdata"/><Relationship Id="rId22" Type="http://schemas.openxmlformats.org/officeDocument/2006/relationships/slide" Target="slides/slide14.xml"/><Relationship Id="rId66" Type="http://schemas.openxmlformats.org/officeDocument/2006/relationships/font" Target="fonts/Raleway-boldItalic.fntdata"/><Relationship Id="rId21" Type="http://schemas.openxmlformats.org/officeDocument/2006/relationships/slide" Target="slides/slide13.xml"/><Relationship Id="rId65" Type="http://schemas.openxmlformats.org/officeDocument/2006/relationships/font" Target="fonts/Raleway-italic.fntdata"/><Relationship Id="rId24" Type="http://schemas.openxmlformats.org/officeDocument/2006/relationships/slide" Target="slides/slide16.xml"/><Relationship Id="rId68" Type="http://schemas.openxmlformats.org/officeDocument/2006/relationships/font" Target="fonts/Roboto-bold.fntdata"/><Relationship Id="rId23" Type="http://schemas.openxmlformats.org/officeDocument/2006/relationships/slide" Target="slides/slide15.xml"/><Relationship Id="rId67" Type="http://schemas.openxmlformats.org/officeDocument/2006/relationships/font" Target="fonts/Roboto-regular.fntdata"/><Relationship Id="rId60" Type="http://schemas.openxmlformats.org/officeDocument/2006/relationships/slide" Target="slides/slide52.xml"/><Relationship Id="rId26" Type="http://schemas.openxmlformats.org/officeDocument/2006/relationships/slide" Target="slides/slide18.xml"/><Relationship Id="rId25" Type="http://schemas.openxmlformats.org/officeDocument/2006/relationships/slide" Target="slides/slide17.xml"/><Relationship Id="rId69" Type="http://schemas.openxmlformats.org/officeDocument/2006/relationships/font" Target="fonts/Roboto-italic.fntdata"/><Relationship Id="rId28" Type="http://schemas.openxmlformats.org/officeDocument/2006/relationships/slide" Target="slides/slide20.xml"/><Relationship Id="rId27" Type="http://schemas.openxmlformats.org/officeDocument/2006/relationships/slide" Target="slides/slide19.xml"/><Relationship Id="rId29" Type="http://schemas.openxmlformats.org/officeDocument/2006/relationships/slide" Target="slides/slide21.xml"/><Relationship Id="rId51" Type="http://schemas.openxmlformats.org/officeDocument/2006/relationships/slide" Target="slides/slide43.xml"/><Relationship Id="rId50" Type="http://schemas.openxmlformats.org/officeDocument/2006/relationships/slide" Target="slides/slide42.xml"/><Relationship Id="rId53" Type="http://schemas.openxmlformats.org/officeDocument/2006/relationships/slide" Target="slides/slide45.xml"/><Relationship Id="rId52" Type="http://schemas.openxmlformats.org/officeDocument/2006/relationships/slide" Target="slides/slide44.xml"/><Relationship Id="rId11" Type="http://schemas.openxmlformats.org/officeDocument/2006/relationships/slide" Target="slides/slide3.xml"/><Relationship Id="rId55" Type="http://schemas.openxmlformats.org/officeDocument/2006/relationships/slide" Target="slides/slide47.xml"/><Relationship Id="rId10" Type="http://schemas.openxmlformats.org/officeDocument/2006/relationships/slide" Target="slides/slide2.xml"/><Relationship Id="rId54" Type="http://schemas.openxmlformats.org/officeDocument/2006/relationships/slide" Target="slides/slide46.xml"/><Relationship Id="rId13" Type="http://schemas.openxmlformats.org/officeDocument/2006/relationships/slide" Target="slides/slide5.xml"/><Relationship Id="rId57" Type="http://schemas.openxmlformats.org/officeDocument/2006/relationships/slide" Target="slides/slide49.xml"/><Relationship Id="rId12" Type="http://schemas.openxmlformats.org/officeDocument/2006/relationships/slide" Target="slides/slide4.xml"/><Relationship Id="rId56" Type="http://schemas.openxmlformats.org/officeDocument/2006/relationships/slide" Target="slides/slide48.xml"/><Relationship Id="rId15" Type="http://schemas.openxmlformats.org/officeDocument/2006/relationships/slide" Target="slides/slide7.xml"/><Relationship Id="rId59" Type="http://schemas.openxmlformats.org/officeDocument/2006/relationships/slide" Target="slides/slide51.xml"/><Relationship Id="rId14" Type="http://schemas.openxmlformats.org/officeDocument/2006/relationships/slide" Target="slides/slide6.xml"/><Relationship Id="rId58" Type="http://schemas.openxmlformats.org/officeDocument/2006/relationships/slide" Target="slides/slide50.xml"/><Relationship Id="rId17" Type="http://schemas.openxmlformats.org/officeDocument/2006/relationships/slide" Target="slides/slide9.xml"/><Relationship Id="rId16" Type="http://schemas.openxmlformats.org/officeDocument/2006/relationships/slide" Target="slides/slide8.xml"/><Relationship Id="rId19" Type="http://schemas.openxmlformats.org/officeDocument/2006/relationships/slide" Target="slides/slide11.xml"/><Relationship Id="rId18" Type="http://schemas.openxmlformats.org/officeDocument/2006/relationships/slide" Target="slides/slide10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22c540c0eb5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22c540c0eb5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238e5764b3d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3" name="Google Shape;563;g238e5764b3d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21d8bf230b8_0_4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Google Shape;586;g21d8bf230b8_0_4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238e5764b3d_0_15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3" name="Google Shape;613;g238e5764b3d_0_15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21d8bf230b8_0_4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8" name="Google Shape;658;g21d8bf230b8_0_4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g21d8bf230b8_0_5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6" name="Google Shape;676;g21d8bf230b8_0_5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g21d8bf230b8_0_5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8" name="Google Shape;688;g21d8bf230b8_0_5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21d8bf230b8_0_2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6" name="Google Shape;706;g21d8bf230b8_0_2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g238e5764b3d_0_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3" name="Google Shape;733;g238e5764b3d_0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g238e5764b3d_0_15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4" name="Google Shape;744;g238e5764b3d_0_15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g238e5764b3d_0_16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9" name="Google Shape;769;g238e5764b3d_0_16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238e5764b3d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238e5764b3d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2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g239744c9a37_0_5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4" name="Google Shape;784;g239744c9a37_0_5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3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g239744c9a37_0_6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5" name="Google Shape;815;g239744c9a37_0_6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g238e5764b3d_1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9" name="Google Shape;849;g238e5764b3d_1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g21d8bf230b8_0_13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5" name="Google Shape;855;g21d8bf230b8_0_13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g21d8bf230b8_0_5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4" name="Google Shape;934;g21d8bf230b8_0_5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g238e5764b3d_0_2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3" name="Google Shape;1013;g238e5764b3d_0_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2" name="Google Shape;1112;g238e5764b3d_0_2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3" name="Google Shape;1113;g238e5764b3d_0_2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g239750fa55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2" name="Google Shape;1162;g239750fa55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g238e5764b3d_1_2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0" name="Google Shape;1190;g238e5764b3d_1_2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g238e5764b3d_0_3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9" name="Google Shape;1289;g238e5764b3d_0_3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21d8bf230b8_0_2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21d8bf230b8_0_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9" name="Shape 1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0" name="Google Shape;1390;g238e5764b3d_0_30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1" name="Google Shape;1391;g238e5764b3d_0_30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0" name="Shape 1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1" name="Google Shape;1461;g238e5764b3d_1_3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2" name="Google Shape;1462;g238e5764b3d_1_3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1" name="Shape 1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2" name="Google Shape;1532;g21d8bf230b8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3" name="Google Shape;1533;g21d8bf230b8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3" name="Shape 1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4" name="Google Shape;1604;g238e5764b3d_1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5" name="Google Shape;1605;g238e5764b3d_1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2" name="Shape 1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3" name="Google Shape;1613;g21d8bf230b8_0_14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4" name="Google Shape;1614;g21d8bf230b8_0_14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0" name="Shape 1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1" name="Google Shape;1641;g239750fa555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2" name="Google Shape;1642;g239750fa555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0" name="Shape 1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1" name="Google Shape;1671;g238e5764b3d_1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2" name="Google Shape;1672;g238e5764b3d_1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2" name="Shape 1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3" name="Google Shape;1773;g238e5764b3d_1_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4" name="Google Shape;1774;g238e5764b3d_1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g238e5764b3d_0_3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1" name="Google Shape;1851;g238e5764b3d_0_3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8" name="Shape 1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9" name="Google Shape;1929;g238e5764b3d_0_33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0" name="Google Shape;1930;g238e5764b3d_0_33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238e5764b3d_0_3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238e5764b3d_0_3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9" name="Shape 2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0" name="Google Shape;2010;g238e5764b3d_1_6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1" name="Google Shape;2011;g238e5764b3d_1_6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4" name="Shape 2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5" name="Google Shape;2035;g239750fa555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6" name="Google Shape;2036;g239750fa555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g238e5764b3d_0_16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1" name="Google Shape;2161;g238e5764b3d_0_16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4" name="Shape 2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5" name="Google Shape;2165;g22c540c0eb5_0_6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6" name="Google Shape;2166;g22c540c0eb5_0_6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0" name="Shape 2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1" name="Google Shape;2171;g239861dfbd0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2" name="Google Shape;2172;g239861dfbd0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6" name="Shape 2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7" name="Google Shape;2177;g21d8bf230b8_0_3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8" name="Google Shape;2178;g21d8bf230b8_0_3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2" name="Shape 2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3" name="Google Shape;2183;g22c540c0eb5_0_5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4" name="Google Shape;2184;g22c540c0eb5_0_5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8" name="Shape 2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9" name="Google Shape;2189;g22c540c0eb5_0_6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0" name="Google Shape;2190;g22c540c0eb5_0_6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4" name="Shape 2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5" name="Google Shape;2195;g239861dfbd0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6" name="Google Shape;2196;g239861dfbd0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g238e5764b3d_1_5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2" name="Google Shape;2202;g238e5764b3d_1_5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238e5764b3d_0_5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238e5764b3d_0_5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6" name="Shape 2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7" name="Google Shape;2207;g238e5764b3d_0_16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8" name="Google Shape;2208;g238e5764b3d_0_16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1" name="Shape 2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2" name="Google Shape;2212;g21d8bf230b8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3" name="Google Shape;2213;g21d8bf230b8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8" name="Shape 2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9" name="Google Shape;2219;g238e5764b3d_0_27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0" name="Google Shape;2220;g238e5764b3d_0_27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238e5764b3d_0_3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238e5764b3d_0_3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238e5764b3d_0_14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238e5764b3d_0_14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238e5764b3d_1_59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238e5764b3d_1_5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238e5764b3d_0_14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Google Shape;558;g238e5764b3d_0_14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4"/>
          <p:cNvSpPr txBox="1"/>
          <p:nvPr>
            <p:ph type="ctrTitle"/>
          </p:nvPr>
        </p:nvSpPr>
        <p:spPr>
          <a:xfrm>
            <a:off x="729450" y="1322450"/>
            <a:ext cx="3787800" cy="19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8" name="Google Shape;88;p14"/>
          <p:cNvSpPr txBox="1"/>
          <p:nvPr>
            <p:ph idx="1" type="subTitle"/>
          </p:nvPr>
        </p:nvSpPr>
        <p:spPr>
          <a:xfrm>
            <a:off x="729595" y="3401500"/>
            <a:ext cx="37878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89" name="Google Shape;89;p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90" name="Google Shape;90;p1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91" name="Google Shape;91;p1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1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" name="Google Shape;93;p1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1">
    <p:bg>
      <p:bgPr>
        <a:solidFill>
          <a:schemeClr val="lt2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5"/>
          <p:cNvSpPr txBox="1"/>
          <p:nvPr>
            <p:ph type="ctrTitle"/>
          </p:nvPr>
        </p:nvSpPr>
        <p:spPr>
          <a:xfrm>
            <a:off x="729450" y="1322450"/>
            <a:ext cx="3787800" cy="19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1" type="subTitle"/>
          </p:nvPr>
        </p:nvSpPr>
        <p:spPr>
          <a:xfrm>
            <a:off x="729595" y="3401500"/>
            <a:ext cx="37878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97" name="Google Shape;97;p1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98" name="Google Shape;98;p1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99" name="Google Shape;99;p1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1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1" name="Google Shape;101;p15"/>
          <p:cNvSpPr/>
          <p:nvPr/>
        </p:nvSpPr>
        <p:spPr>
          <a:xfrm>
            <a:off x="0" y="1"/>
            <a:ext cx="9144000" cy="467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2" name="Google Shape;102;p15"/>
          <p:cNvGrpSpPr/>
          <p:nvPr/>
        </p:nvGrpSpPr>
        <p:grpSpPr>
          <a:xfrm>
            <a:off x="5063108" y="1313285"/>
            <a:ext cx="3459716" cy="2670463"/>
            <a:chOff x="3553042" y="1657806"/>
            <a:chExt cx="3461100" cy="2671532"/>
          </a:xfrm>
        </p:grpSpPr>
        <p:sp>
          <p:nvSpPr>
            <p:cNvPr id="103" name="Google Shape;103;p15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15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15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15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15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5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5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5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Component Detail" id="111" name="Google Shape;111;p15"/>
          <p:cNvPicPr preferRelativeResize="0"/>
          <p:nvPr/>
        </p:nvPicPr>
        <p:blipFill rotWithShape="1">
          <a:blip r:embed="rId2">
            <a:alphaModFix/>
          </a:blip>
          <a:srcRect b="25076" l="0" r="0" t="0"/>
          <a:stretch/>
        </p:blipFill>
        <p:spPr>
          <a:xfrm>
            <a:off x="5161725" y="1399791"/>
            <a:ext cx="3262825" cy="1833425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5"/>
          <p:cNvSpPr/>
          <p:nvPr/>
        </p:nvSpPr>
        <p:spPr>
          <a:xfrm flipH="1">
            <a:off x="5156273" y="1401826"/>
            <a:ext cx="3268500" cy="1812900"/>
          </a:xfrm>
          <a:prstGeom prst="rtTriangle">
            <a:avLst/>
          </a:prstGeom>
          <a:solidFill>
            <a:srgbClr val="000000">
              <a:alpha val="3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3" name="Google Shape;113;p15"/>
          <p:cNvGrpSpPr/>
          <p:nvPr/>
        </p:nvGrpSpPr>
        <p:grpSpPr>
          <a:xfrm>
            <a:off x="7666681" y="2077877"/>
            <a:ext cx="1148179" cy="2282764"/>
            <a:chOff x="7666681" y="2077877"/>
            <a:chExt cx="1148179" cy="2282764"/>
          </a:xfrm>
        </p:grpSpPr>
        <p:grpSp>
          <p:nvGrpSpPr>
            <p:cNvPr id="114" name="Google Shape;114;p15"/>
            <p:cNvGrpSpPr/>
            <p:nvPr/>
          </p:nvGrpSpPr>
          <p:grpSpPr>
            <a:xfrm>
              <a:off x="7666681" y="2077877"/>
              <a:ext cx="1148179" cy="2282764"/>
              <a:chOff x="3983627" y="1676395"/>
              <a:chExt cx="1449538" cy="2881914"/>
            </a:xfrm>
          </p:grpSpPr>
          <p:sp>
            <p:nvSpPr>
              <p:cNvPr id="115" name="Google Shape;115;p15"/>
              <p:cNvSpPr/>
              <p:nvPr/>
            </p:nvSpPr>
            <p:spPr>
              <a:xfrm rot="-5400000">
                <a:off x="3276827" y="2404608"/>
                <a:ext cx="2860500" cy="1446900"/>
              </a:xfrm>
              <a:prstGeom prst="roundRect">
                <a:avLst>
                  <a:gd fmla="val 4551" name="adj"/>
                </a:avLst>
              </a:pr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15"/>
              <p:cNvSpPr/>
              <p:nvPr/>
            </p:nvSpPr>
            <p:spPr>
              <a:xfrm rot="-5400000">
                <a:off x="3279465" y="2383195"/>
                <a:ext cx="2860500" cy="1446900"/>
              </a:xfrm>
              <a:prstGeom prst="roundRect">
                <a:avLst>
                  <a:gd fmla="val 4551" name="adj"/>
                </a:avLst>
              </a:prstGeom>
              <a:solidFill>
                <a:srgbClr val="33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15"/>
              <p:cNvSpPr/>
              <p:nvPr/>
            </p:nvSpPr>
            <p:spPr>
              <a:xfrm>
                <a:off x="4473243" y="4318802"/>
                <a:ext cx="472800" cy="76800"/>
              </a:xfrm>
              <a:prstGeom prst="roundRect">
                <a:avLst>
                  <a:gd fmla="val 50000" name="adj"/>
                </a:avLst>
              </a:prstGeom>
              <a:solidFill>
                <a:srgbClr val="4B4B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descr="Mobile View" id="118" name="Google Shape;118;p15"/>
            <p:cNvPicPr preferRelativeResize="0"/>
            <p:nvPr/>
          </p:nvPicPr>
          <p:blipFill rotWithShape="1">
            <a:blip r:embed="rId3">
              <a:alphaModFix/>
            </a:blip>
            <a:srcRect b="4371" l="0" r="0" t="4362"/>
            <a:stretch/>
          </p:blipFill>
          <p:spPr>
            <a:xfrm>
              <a:off x="7720839" y="2222723"/>
              <a:ext cx="1037555" cy="183341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9" name="Google Shape;119;p15"/>
            <p:cNvSpPr/>
            <p:nvPr/>
          </p:nvSpPr>
          <p:spPr>
            <a:xfrm flipH="1">
              <a:off x="7722342" y="2222973"/>
              <a:ext cx="1037700" cy="1833000"/>
            </a:xfrm>
            <a:prstGeom prst="rtTriangle">
              <a:avLst/>
            </a:prstGeom>
            <a:solidFill>
              <a:srgbClr val="000000">
                <a:alpha val="30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" name="Google Shape;121;p1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2" name="Google Shape;122;p1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4" name="Google Shape;124;p16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5" name="Google Shape;125;p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8" name="Google Shape;128;p1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9" name="Google Shape;129;p1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1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" name="Google Shape;131;p1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2" name="Google Shape;132;p1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3" name="Google Shape;133;p1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6" name="Google Shape;136;p18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37" name="Google Shape;137;p1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" name="Google Shape;139;p18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40" name="Google Shape;140;p18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41" name="Google Shape;141;p18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42" name="Google Shape;142;p1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5" name="Google Shape;145;p1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46" name="Google Shape;146;p1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8" name="Google Shape;148;p19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49" name="Google Shape;149;p1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0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2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1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5" name="Google Shape;155;p21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56" name="Google Shape;156;p2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2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8" name="Google Shape;158;p21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9" name="Google Shape;159;p21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60" name="Google Shape;160;p2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2" name="Google Shape;162;p22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63" name="Google Shape;163;p2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2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5" name="Google Shape;165;p22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6" name="Google Shape;166;p2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3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9" name="Google Shape;169;p2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70" name="Google Shape;170;p2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2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2" name="Google Shape;172;p23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73" name="Google Shape;173;p23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74" name="Google Shape;174;p23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5" name="Google Shape;175;p2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">
  <p:cSld name="SECTION_TITLE_AND_DESCRIPTION_1"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ide view of hands writing in a notebook at a cafe" id="177" name="Google Shape;177;p24"/>
          <p:cNvPicPr preferRelativeResize="0"/>
          <p:nvPr/>
        </p:nvPicPr>
        <p:blipFill rotWithShape="1">
          <a:blip r:embed="rId2">
            <a:alphaModFix/>
          </a:blip>
          <a:srcRect b="26446" l="9050" r="54351" t="12064"/>
          <a:stretch/>
        </p:blipFill>
        <p:spPr>
          <a:xfrm>
            <a:off x="1" y="-50"/>
            <a:ext cx="4572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4"/>
          <p:cNvSpPr/>
          <p:nvPr/>
        </p:nvSpPr>
        <p:spPr>
          <a:xfrm>
            <a:off x="1650" y="0"/>
            <a:ext cx="45687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9" name="Google Shape;179;p2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80" name="Google Shape;180;p2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2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2" name="Google Shape;182;p24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83" name="Google Shape;183;p24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84" name="Google Shape;184;p24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85" name="Google Shape;185;p24"/>
          <p:cNvSpPr txBox="1"/>
          <p:nvPr>
            <p:ph idx="12" type="sldNum"/>
          </p:nvPr>
        </p:nvSpPr>
        <p:spPr>
          <a:xfrm>
            <a:off x="8536300" y="4749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 2">
  <p:cSld name="SECTION_TITLE_AND_DESCRIPTION_1_2"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25"/>
          <p:cNvPicPr preferRelativeResize="0"/>
          <p:nvPr/>
        </p:nvPicPr>
        <p:blipFill rotWithShape="1">
          <a:blip r:embed="rId2">
            <a:alphaModFix/>
          </a:blip>
          <a:srcRect b="0" l="31883" r="25713" t="8096"/>
          <a:stretch/>
        </p:blipFill>
        <p:spPr>
          <a:xfrm>
            <a:off x="0" y="0"/>
            <a:ext cx="45752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5"/>
          <p:cNvSpPr/>
          <p:nvPr/>
        </p:nvSpPr>
        <p:spPr>
          <a:xfrm>
            <a:off x="-75" y="0"/>
            <a:ext cx="45720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9" name="Google Shape;189;p2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0" name="Google Shape;190;p2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2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2" name="Google Shape;192;p25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93" name="Google Shape;193;p25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94" name="Google Shape;194;p25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95" name="Google Shape;195;p2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6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98" name="Google Shape;198;p2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0" name="Google Shape;200;p27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201" name="Google Shape;201;p2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2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27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04" name="Google Shape;204;p27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5" name="Google Shape;205;p2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0"/>
          <p:cNvSpPr/>
          <p:nvPr/>
        </p:nvSpPr>
        <p:spPr>
          <a:xfrm>
            <a:off x="1524800" y="672606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214" name="Google Shape;214;p30"/>
          <p:cNvSpPr/>
          <p:nvPr/>
        </p:nvSpPr>
        <p:spPr>
          <a:xfrm rot="10800000">
            <a:off x="6537563" y="33429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sp>
      <p:cxnSp>
        <p:nvCxnSpPr>
          <p:cNvPr id="215" name="Google Shape;215;p30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16" name="Google Shape;216;p30"/>
          <p:cNvSpPr txBox="1"/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217" name="Google Shape;217;p30"/>
          <p:cNvSpPr txBox="1"/>
          <p:nvPr>
            <p:ph idx="1" type="subTitle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218" name="Google Shape;218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0" name="Google Shape;220;p31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1" name="Google Shape;221;p31"/>
          <p:cNvSpPr txBox="1"/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22" name="Google Shape;222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" name="Google Shape;224;p32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5" name="Google Shape;225;p32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6" name="Google Shape;226;p32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" name="Google Shape;227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9" name="Google Shape;229;p33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30" name="Google Shape;230;p33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1" name="Google Shape;231;p33"/>
          <p:cNvSpPr txBox="1"/>
          <p:nvPr>
            <p:ph idx="1" type="body"/>
          </p:nvPr>
        </p:nvSpPr>
        <p:spPr>
          <a:xfrm>
            <a:off x="3879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2" name="Google Shape;232;p33"/>
          <p:cNvSpPr txBox="1"/>
          <p:nvPr>
            <p:ph idx="2" type="body"/>
          </p:nvPr>
        </p:nvSpPr>
        <p:spPr>
          <a:xfrm>
            <a:off x="47562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3" name="Google Shape;233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6" name="Google Shape;236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8" name="Google Shape;238;p35"/>
          <p:cNvCxnSpPr/>
          <p:nvPr/>
        </p:nvCxnSpPr>
        <p:spPr>
          <a:xfrm>
            <a:off x="489218" y="1412277"/>
            <a:ext cx="3315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39" name="Google Shape;239;p35"/>
          <p:cNvSpPr txBox="1"/>
          <p:nvPr>
            <p:ph type="title"/>
          </p:nvPr>
        </p:nvSpPr>
        <p:spPr>
          <a:xfrm>
            <a:off x="3879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40" name="Google Shape;240;p35"/>
          <p:cNvSpPr txBox="1"/>
          <p:nvPr>
            <p:ph idx="1" type="body"/>
          </p:nvPr>
        </p:nvSpPr>
        <p:spPr>
          <a:xfrm>
            <a:off x="387900" y="1594025"/>
            <a:ext cx="2808000" cy="268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1" name="Google Shape;241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6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44" name="Google Shape;244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7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47" name="Google Shape;247;p37"/>
          <p:cNvCxnSpPr/>
          <p:nvPr/>
        </p:nvCxnSpPr>
        <p:spPr>
          <a:xfrm>
            <a:off x="5029675" y="4495503"/>
            <a:ext cx="540900" cy="0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48" name="Google Shape;248;p37"/>
          <p:cNvSpPr txBox="1"/>
          <p:nvPr>
            <p:ph type="title"/>
          </p:nvPr>
        </p:nvSpPr>
        <p:spPr>
          <a:xfrm>
            <a:off x="265500" y="1209075"/>
            <a:ext cx="4045200" cy="15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249" name="Google Shape;249;p37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250" name="Google Shape;250;p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" name="Google Shape;251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8"/>
          <p:cNvSpPr txBox="1"/>
          <p:nvPr>
            <p:ph idx="1" type="body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1pPr>
          </a:lstStyle>
          <a:p/>
        </p:txBody>
      </p:sp>
      <p:sp>
        <p:nvSpPr>
          <p:cNvPr id="254" name="Google Shape;254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9"/>
          <p:cNvSpPr/>
          <p:nvPr/>
        </p:nvSpPr>
        <p:spPr>
          <a:xfrm>
            <a:off x="150" y="5076825"/>
            <a:ext cx="9143700" cy="66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39"/>
          <p:cNvSpPr txBox="1"/>
          <p:nvPr>
            <p:ph hasCustomPrompt="1" type="title"/>
          </p:nvPr>
        </p:nvSpPr>
        <p:spPr>
          <a:xfrm>
            <a:off x="387900" y="1152450"/>
            <a:ext cx="83682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58" name="Google Shape;258;p39"/>
          <p:cNvSpPr txBox="1"/>
          <p:nvPr>
            <p:ph idx="1" type="body"/>
          </p:nvPr>
        </p:nvSpPr>
        <p:spPr>
          <a:xfrm>
            <a:off x="387900" y="2919450"/>
            <a:ext cx="83682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" name="Google Shape;259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6" Type="http://schemas.openxmlformats.org/officeDocument/2006/relationships/theme" Target="../theme/theme3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36.xml"/><Relationship Id="rId12" Type="http://schemas.openxmlformats.org/officeDocument/2006/relationships/theme" Target="../theme/theme4.xml"/><Relationship Id="rId1" Type="http://schemas.openxmlformats.org/officeDocument/2006/relationships/slideLayout" Target="../slideLayouts/slideLayout27.xml"/><Relationship Id="rId2" Type="http://schemas.openxmlformats.org/officeDocument/2006/relationships/slideLayout" Target="../slideLayouts/slideLayout28.xml"/><Relationship Id="rId3" Type="http://schemas.openxmlformats.org/officeDocument/2006/relationships/slideLayout" Target="../slideLayouts/slideLayout29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5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3.xml"/><Relationship Id="rId8" Type="http://schemas.openxmlformats.org/officeDocument/2006/relationships/slideLayout" Target="../slideLayouts/slideLayout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84" name="Google Shape;84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5" name="Google Shape;85;p1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rina">
    <p:bg>
      <p:bgPr>
        <a:solidFill>
          <a:schemeClr val="lt1"/>
        </a:solidFill>
      </p:bgPr>
    </p:bg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9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210" name="Google Shape;210;p29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11" name="Google Shape;211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Relationship Id="rId4" Type="http://schemas.openxmlformats.org/officeDocument/2006/relationships/image" Target="../media/image16.png"/><Relationship Id="rId5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9.png"/><Relationship Id="rId4" Type="http://schemas.openxmlformats.org/officeDocument/2006/relationships/image" Target="../media/image1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0.png"/><Relationship Id="rId4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0.png"/><Relationship Id="rId4" Type="http://schemas.openxmlformats.org/officeDocument/2006/relationships/image" Target="../media/image9.png"/><Relationship Id="rId5" Type="http://schemas.openxmlformats.org/officeDocument/2006/relationships/image" Target="../media/image13.png"/><Relationship Id="rId6" Type="http://schemas.openxmlformats.org/officeDocument/2006/relationships/image" Target="../media/image1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.png"/><Relationship Id="rId4" Type="http://schemas.openxmlformats.org/officeDocument/2006/relationships/image" Target="../media/image1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.png"/><Relationship Id="rId4" Type="http://schemas.openxmlformats.org/officeDocument/2006/relationships/image" Target="../media/image1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4.png"/><Relationship Id="rId4" Type="http://schemas.openxmlformats.org/officeDocument/2006/relationships/image" Target="../media/image1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1" Type="http://schemas.openxmlformats.org/officeDocument/2006/relationships/hyperlink" Target="https://aclanthology.org/N18-1074.pdf" TargetMode="External"/><Relationship Id="rId10" Type="http://schemas.openxmlformats.org/officeDocument/2006/relationships/hyperlink" Target="https://arxiv.org/abs/1705.03551" TargetMode="External"/><Relationship Id="rId13" Type="http://schemas.openxmlformats.org/officeDocument/2006/relationships/hyperlink" Target="https://hadyelsahar.github.io/t-rex/paper.pdf" TargetMode="External"/><Relationship Id="rId12" Type="http://schemas.openxmlformats.org/officeDocument/2006/relationships/hyperlink" Target="http://nlp.cs.washington.edu/zeroshot/zeroshot.pdf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hyperlink" Target="https://arxiv.org/pdf/2009.02252.pdf" TargetMode="External"/><Relationship Id="rId4" Type="http://schemas.openxmlformats.org/officeDocument/2006/relationships/hyperlink" Target="https://arxiv.org/pdf/2005.11401.pdf" TargetMode="External"/><Relationship Id="rId9" Type="http://schemas.openxmlformats.org/officeDocument/2006/relationships/hyperlink" Target="https://nlp.stanford.edu/pubs/yang2018hotpotqa.pdf" TargetMode="External"/><Relationship Id="rId15" Type="http://schemas.openxmlformats.org/officeDocument/2006/relationships/hyperlink" Target="https://arxiv.org/pdf/2211.16716.pdf" TargetMode="External"/><Relationship Id="rId14" Type="http://schemas.openxmlformats.org/officeDocument/2006/relationships/hyperlink" Target="https://orbilu.uni.lu/bitstream/10993/51182/1/AASB-RE22-CRV.pdf" TargetMode="External"/><Relationship Id="rId17" Type="http://schemas.openxmlformats.org/officeDocument/2006/relationships/hyperlink" Target="https://watermark.silverchair.com/tacl_a_00276.pdf?token=AQECAHi208BE49Ooan9kkhW_Ercy7Dm3ZL_9Cf3qfKAc485ysgAAAr0wggK5BgkqhkiG9w0BBwagggKqMIICpgIBADCCAp8GCSqGSIb3DQEHATAeBglghkgBZQMEAS4wEQQMVOeOyhX099zv5DF8AgEQgIICcH_6GRLDTFac2GWWJ3ab42pZst3bimT5W-4X1YU5XYuiJnvJYY5_lt_ySGnPgZYmrddvfQPfWxV0tgdomlfM5HN_wHF9PVkIPQmqQQMVLU1GpfugPinQ5sEiZZk5rT_aawsxnaFQUOw30RH9eZd6g3wRPE7Nor-v8yc39FnL4rCdjOXX7XHcZP3HT5dsQYy7TRnxHSgMlsRuTYgxXdkDF85K4_a5jtDMTRFxKQHqeS8VjiOfchw-n-mcAr6XzcMP0RFGR5gXuS2m6jpRsut7uOwS82uHb5lh0sxs6kRE-kzh9dzHf5zfD8zpjJzj-QQkx28HBM4dWB44Az3RbeLL11v4GQ_Bz8R86no9FtBOv17SxGy117TDYIy6YRDxgRFFGfo5c0fyPyJ7SJ72okq1sQSgMpMPCndLtiFToLK_mD8iCjU65a3SQnz3YKiEJ3rM82OTi6fnXk6tcDCSWB3YKpfViDn2aDT5PLCgPfcNaxt0Oy6K4PCuFshicCQr6ELb9dDzPMey5iiAkPZZBK6WjnS1B7Uf7UOtnOiWjw_5ow-cAHe9vxux1xklBRvYGs1fujP8D7X6l0uR0ujIN4-JHYXmNRYZ_0b02bjMdRN8fKMrX2Gu5hj2ytxBoBttmC0q5gL26Rw-5qonXAUbUAWOKW4cSfg8yy5mUW8nh2Mx8Y-_2bKwgzbyxzm5hwbGJOyneeLw3cmbokid_fBnfE5TqrOJcMbhvNMHP2uURn3Uz4dKDhKJ_bAK6pDBmJXaJabOYtBHJ1rszaO1YYZ3j4GBjfhrJ60OOXiXVWtU0bAL0NoCSYFbx-g5b8su9UYH09Kq6g" TargetMode="External"/><Relationship Id="rId16" Type="http://schemas.openxmlformats.org/officeDocument/2006/relationships/hyperlink" Target="https://youtu.be/mS8_N8DqBXo?t=12351" TargetMode="External"/><Relationship Id="rId5" Type="http://schemas.openxmlformats.org/officeDocument/2006/relationships/hyperlink" Target="https://arxiv.org/pdf/2007.01282.pdf" TargetMode="External"/><Relationship Id="rId6" Type="http://schemas.openxmlformats.org/officeDocument/2006/relationships/hyperlink" Target="https://arxiv.org/pdf/2204.10628.pdf" TargetMode="External"/><Relationship Id="rId7" Type="http://schemas.openxmlformats.org/officeDocument/2006/relationships/hyperlink" Target="https://arxiv.org/pdf/2204.13596.pdf" TargetMode="External"/><Relationship Id="rId8" Type="http://schemas.openxmlformats.org/officeDocument/2006/relationships/hyperlink" Target="https://arxiv.org/pdf/2010.00904.pdf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1"/>
          <p:cNvSpPr txBox="1"/>
          <p:nvPr/>
        </p:nvSpPr>
        <p:spPr>
          <a:xfrm>
            <a:off x="729450" y="1322450"/>
            <a:ext cx="6864600" cy="24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C27BA0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Knowledge Intensive Language Task</a:t>
            </a:r>
            <a:r>
              <a:rPr b="1" lang="en" sz="2800">
                <a:solidFill>
                  <a:schemeClr val="accent2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 </a:t>
            </a:r>
            <a:endParaRPr b="1" sz="21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267" name="Google Shape;267;p41"/>
          <p:cNvSpPr txBox="1"/>
          <p:nvPr/>
        </p:nvSpPr>
        <p:spPr>
          <a:xfrm>
            <a:off x="729450" y="2899250"/>
            <a:ext cx="4894500" cy="82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Kavin R V</a:t>
            </a:r>
            <a:endParaRPr b="1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19163</a:t>
            </a:r>
            <a:endParaRPr b="1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Adviser: Dr. Arpit Sharma (EECS), Dr. Jasbanta Patro</a:t>
            </a:r>
            <a:endParaRPr b="1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8" name="Google Shape;268;p41"/>
          <p:cNvSpPr/>
          <p:nvPr/>
        </p:nvSpPr>
        <p:spPr>
          <a:xfrm>
            <a:off x="833700" y="1194025"/>
            <a:ext cx="374400" cy="423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41"/>
          <p:cNvSpPr/>
          <p:nvPr/>
        </p:nvSpPr>
        <p:spPr>
          <a:xfrm>
            <a:off x="1208100" y="1194100"/>
            <a:ext cx="374400" cy="42300"/>
          </a:xfrm>
          <a:prstGeom prst="rect">
            <a:avLst/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0" name="Google Shape;270;p41"/>
          <p:cNvPicPr preferRelativeResize="0"/>
          <p:nvPr/>
        </p:nvPicPr>
        <p:blipFill rotWithShape="1">
          <a:blip r:embed="rId3">
            <a:alphaModFix amt="13000"/>
          </a:blip>
          <a:srcRect b="0" l="0" r="0" t="0"/>
          <a:stretch/>
        </p:blipFill>
        <p:spPr>
          <a:xfrm>
            <a:off x="5787349" y="1280825"/>
            <a:ext cx="3243675" cy="319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50"/>
          <p:cNvSpPr txBox="1"/>
          <p:nvPr>
            <p:ph type="title"/>
          </p:nvPr>
        </p:nvSpPr>
        <p:spPr>
          <a:xfrm>
            <a:off x="0" y="0"/>
            <a:ext cx="7688400" cy="68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40">
                <a:solidFill>
                  <a:schemeClr val="accent2"/>
                </a:solidFill>
              </a:rPr>
              <a:t>Dataset For Training the QA Systems</a:t>
            </a:r>
            <a:endParaRPr sz="2640">
              <a:solidFill>
                <a:schemeClr val="accent2"/>
              </a:solidFill>
            </a:endParaRPr>
          </a:p>
        </p:txBody>
      </p:sp>
      <p:sp>
        <p:nvSpPr>
          <p:cNvPr id="566" name="Google Shape;566;p50"/>
          <p:cNvSpPr/>
          <p:nvPr/>
        </p:nvSpPr>
        <p:spPr>
          <a:xfrm>
            <a:off x="1091475" y="913125"/>
            <a:ext cx="3167400" cy="21402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 cap="flat" cmpd="sng" w="9525">
            <a:solidFill>
              <a:srgbClr val="FFE5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HotpotQA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Multihop Question Answering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Train: ~90k, Validation: ~7k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Two Settings: Fullwiki, Distractor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Two types: Bridge, Comparison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Three levels: Easy, Medium, Hard</a:t>
            </a:r>
            <a:endParaRPr/>
          </a:p>
        </p:txBody>
      </p:sp>
      <p:sp>
        <p:nvSpPr>
          <p:cNvPr id="567" name="Google Shape;567;p50"/>
          <p:cNvSpPr/>
          <p:nvPr/>
        </p:nvSpPr>
        <p:spPr>
          <a:xfrm>
            <a:off x="1442745" y="3331500"/>
            <a:ext cx="2495100" cy="11334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</a:t>
            </a:r>
            <a:endParaRPr/>
          </a:p>
        </p:txBody>
      </p:sp>
      <p:pic>
        <p:nvPicPr>
          <p:cNvPr id="568" name="Google Shape;568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0425" y="3670650"/>
            <a:ext cx="492300" cy="455100"/>
          </a:xfrm>
          <a:prstGeom prst="ellipse">
            <a:avLst/>
          </a:prstGeom>
          <a:noFill/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69" name="Google Shape;569;p50"/>
          <p:cNvSpPr/>
          <p:nvPr/>
        </p:nvSpPr>
        <p:spPr>
          <a:xfrm>
            <a:off x="1585425" y="4558173"/>
            <a:ext cx="221100" cy="192900"/>
          </a:xfrm>
          <a:prstGeom prst="verticalScroll">
            <a:avLst>
              <a:gd fmla="val 12500" name="adj"/>
            </a:avLst>
          </a:prstGeom>
          <a:solidFill>
            <a:srgbClr val="FFD966"/>
          </a:solidFill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0" name="Google Shape;570;p50"/>
          <p:cNvSpPr/>
          <p:nvPr/>
        </p:nvSpPr>
        <p:spPr>
          <a:xfrm>
            <a:off x="1806395" y="4558173"/>
            <a:ext cx="221100" cy="192900"/>
          </a:xfrm>
          <a:prstGeom prst="verticalScroll">
            <a:avLst>
              <a:gd fmla="val 12500" name="adj"/>
            </a:avLst>
          </a:prstGeom>
          <a:solidFill>
            <a:srgbClr val="FFD966"/>
          </a:solidFill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1" name="Google Shape;571;p50"/>
          <p:cNvSpPr/>
          <p:nvPr/>
        </p:nvSpPr>
        <p:spPr>
          <a:xfrm>
            <a:off x="2469304" y="4558173"/>
            <a:ext cx="221100" cy="192900"/>
          </a:xfrm>
          <a:prstGeom prst="verticalScroll">
            <a:avLst>
              <a:gd fmla="val 12500" name="adj"/>
            </a:avLst>
          </a:prstGeom>
          <a:solidFill>
            <a:srgbClr val="FFD966"/>
          </a:solidFill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2" name="Google Shape;572;p50"/>
          <p:cNvSpPr/>
          <p:nvPr/>
        </p:nvSpPr>
        <p:spPr>
          <a:xfrm>
            <a:off x="2911243" y="4558173"/>
            <a:ext cx="221100" cy="192900"/>
          </a:xfrm>
          <a:prstGeom prst="verticalScroll">
            <a:avLst>
              <a:gd fmla="val 12500" name="adj"/>
            </a:avLst>
          </a:prstGeom>
          <a:solidFill>
            <a:srgbClr val="FFD966"/>
          </a:solidFill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3" name="Google Shape;573;p50"/>
          <p:cNvSpPr/>
          <p:nvPr/>
        </p:nvSpPr>
        <p:spPr>
          <a:xfrm>
            <a:off x="3353182" y="4558173"/>
            <a:ext cx="221100" cy="192900"/>
          </a:xfrm>
          <a:prstGeom prst="verticalScroll">
            <a:avLst>
              <a:gd fmla="val 12500" name="adj"/>
            </a:avLst>
          </a:prstGeom>
          <a:solidFill>
            <a:srgbClr val="FFD966"/>
          </a:solidFill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4" name="Google Shape;574;p50"/>
          <p:cNvSpPr/>
          <p:nvPr/>
        </p:nvSpPr>
        <p:spPr>
          <a:xfrm>
            <a:off x="2027364" y="4558173"/>
            <a:ext cx="221100" cy="192900"/>
          </a:xfrm>
          <a:prstGeom prst="verticalScroll">
            <a:avLst>
              <a:gd fmla="val 12500" name="adj"/>
            </a:avLst>
          </a:prstGeom>
          <a:solidFill>
            <a:srgbClr val="FFD966"/>
          </a:solidFill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5" name="Google Shape;575;p50"/>
          <p:cNvSpPr/>
          <p:nvPr/>
        </p:nvSpPr>
        <p:spPr>
          <a:xfrm>
            <a:off x="2690273" y="4558173"/>
            <a:ext cx="221100" cy="192900"/>
          </a:xfrm>
          <a:prstGeom prst="verticalScroll">
            <a:avLst>
              <a:gd fmla="val 12500" name="adj"/>
            </a:avLst>
          </a:prstGeom>
          <a:solidFill>
            <a:srgbClr val="FFD966"/>
          </a:solidFill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6" name="Google Shape;576;p50"/>
          <p:cNvSpPr/>
          <p:nvPr/>
        </p:nvSpPr>
        <p:spPr>
          <a:xfrm>
            <a:off x="3132213" y="4558173"/>
            <a:ext cx="221100" cy="192900"/>
          </a:xfrm>
          <a:prstGeom prst="verticalScroll">
            <a:avLst>
              <a:gd fmla="val 12500" name="adj"/>
            </a:avLst>
          </a:prstGeom>
          <a:solidFill>
            <a:srgbClr val="FFD966"/>
          </a:solidFill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" name="Google Shape;577;p50"/>
          <p:cNvSpPr/>
          <p:nvPr/>
        </p:nvSpPr>
        <p:spPr>
          <a:xfrm>
            <a:off x="3574152" y="4558173"/>
            <a:ext cx="221100" cy="192900"/>
          </a:xfrm>
          <a:prstGeom prst="verticalScroll">
            <a:avLst>
              <a:gd fmla="val 12500" name="adj"/>
            </a:avLst>
          </a:prstGeom>
          <a:solidFill>
            <a:srgbClr val="FFD966"/>
          </a:solidFill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8" name="Google Shape;578;p50"/>
          <p:cNvSpPr/>
          <p:nvPr/>
        </p:nvSpPr>
        <p:spPr>
          <a:xfrm>
            <a:off x="2248334" y="4558173"/>
            <a:ext cx="221100" cy="192900"/>
          </a:xfrm>
          <a:prstGeom prst="verticalScroll">
            <a:avLst>
              <a:gd fmla="val 12500" name="adj"/>
            </a:avLst>
          </a:prstGeom>
          <a:solidFill>
            <a:srgbClr val="FFD966"/>
          </a:solidFill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79" name="Google Shape;579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79064" y="599324"/>
            <a:ext cx="3674259" cy="2638901"/>
          </a:xfrm>
          <a:prstGeom prst="rect">
            <a:avLst/>
          </a:prstGeom>
          <a:noFill/>
          <a:ln>
            <a:noFill/>
          </a:ln>
        </p:spPr>
      </p:pic>
      <p:sp>
        <p:nvSpPr>
          <p:cNvPr id="580" name="Google Shape;580;p50"/>
          <p:cNvSpPr/>
          <p:nvPr/>
        </p:nvSpPr>
        <p:spPr>
          <a:xfrm>
            <a:off x="5429113" y="4558175"/>
            <a:ext cx="2495100" cy="1929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EAD1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All of wikipedia, documents</a:t>
            </a:r>
            <a:endParaRPr sz="1100"/>
          </a:p>
        </p:txBody>
      </p:sp>
      <p:sp>
        <p:nvSpPr>
          <p:cNvPr id="581" name="Google Shape;581;p50"/>
          <p:cNvSpPr/>
          <p:nvPr/>
        </p:nvSpPr>
        <p:spPr>
          <a:xfrm>
            <a:off x="5429107" y="3331500"/>
            <a:ext cx="2495100" cy="11334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 cap="flat" cmpd="sng" w="9525">
            <a:solidFill>
              <a:srgbClr val="FFE5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</a:t>
            </a:r>
            <a:endParaRPr/>
          </a:p>
        </p:txBody>
      </p:sp>
      <p:sp>
        <p:nvSpPr>
          <p:cNvPr id="582" name="Google Shape;582;p50"/>
          <p:cNvSpPr/>
          <p:nvPr/>
        </p:nvSpPr>
        <p:spPr>
          <a:xfrm>
            <a:off x="4800538" y="3670650"/>
            <a:ext cx="449400" cy="455100"/>
          </a:xfrm>
          <a:prstGeom prst="ellipse">
            <a:avLst/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83" name="Google Shape;583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79087" y="3652050"/>
            <a:ext cx="492300" cy="49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51"/>
          <p:cNvSpPr txBox="1"/>
          <p:nvPr>
            <p:ph type="title"/>
          </p:nvPr>
        </p:nvSpPr>
        <p:spPr>
          <a:xfrm>
            <a:off x="0" y="0"/>
            <a:ext cx="7688400" cy="68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40">
                <a:solidFill>
                  <a:schemeClr val="accent2"/>
                </a:solidFill>
              </a:rPr>
              <a:t>Main Columns in HotpotQA</a:t>
            </a:r>
            <a:endParaRPr sz="2640">
              <a:solidFill>
                <a:schemeClr val="accent2"/>
              </a:solidFill>
            </a:endParaRPr>
          </a:p>
        </p:txBody>
      </p:sp>
      <p:sp>
        <p:nvSpPr>
          <p:cNvPr id="589" name="Google Shape;589;p51"/>
          <p:cNvSpPr/>
          <p:nvPr/>
        </p:nvSpPr>
        <p:spPr>
          <a:xfrm>
            <a:off x="979763" y="1219875"/>
            <a:ext cx="1398300" cy="3924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EAD1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</a:t>
            </a:r>
            <a:endParaRPr/>
          </a:p>
        </p:txBody>
      </p:sp>
      <p:sp>
        <p:nvSpPr>
          <p:cNvPr id="590" name="Google Shape;590;p51"/>
          <p:cNvSpPr/>
          <p:nvPr/>
        </p:nvSpPr>
        <p:spPr>
          <a:xfrm>
            <a:off x="2908488" y="1219875"/>
            <a:ext cx="1398300" cy="3924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EAD1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Answer</a:t>
            </a:r>
            <a:endParaRPr/>
          </a:p>
        </p:txBody>
      </p:sp>
      <p:sp>
        <p:nvSpPr>
          <p:cNvPr id="591" name="Google Shape;591;p51"/>
          <p:cNvSpPr/>
          <p:nvPr/>
        </p:nvSpPr>
        <p:spPr>
          <a:xfrm>
            <a:off x="4837213" y="1219875"/>
            <a:ext cx="1398300" cy="3924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EAD1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Contexts</a:t>
            </a:r>
            <a:endParaRPr/>
          </a:p>
        </p:txBody>
      </p:sp>
      <p:sp>
        <p:nvSpPr>
          <p:cNvPr id="592" name="Google Shape;592;p51"/>
          <p:cNvSpPr/>
          <p:nvPr/>
        </p:nvSpPr>
        <p:spPr>
          <a:xfrm>
            <a:off x="6765938" y="1219875"/>
            <a:ext cx="1398300" cy="3924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EAD1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Supporting</a:t>
            </a:r>
            <a:endParaRPr/>
          </a:p>
        </p:txBody>
      </p:sp>
      <p:pic>
        <p:nvPicPr>
          <p:cNvPr id="593" name="Google Shape;593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0575" y="2336363"/>
            <a:ext cx="1136700" cy="1136700"/>
          </a:xfrm>
          <a:prstGeom prst="ellipse">
            <a:avLst/>
          </a:prstGeom>
          <a:noFill/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94" name="Google Shape;594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98075" y="2423713"/>
            <a:ext cx="819150" cy="962025"/>
          </a:xfrm>
          <a:prstGeom prst="rect">
            <a:avLst/>
          </a:prstGeom>
          <a:noFill/>
          <a:ln>
            <a:noFill/>
          </a:ln>
        </p:spPr>
      </p:pic>
      <p:sp>
        <p:nvSpPr>
          <p:cNvPr id="595" name="Google Shape;595;p51"/>
          <p:cNvSpPr/>
          <p:nvPr/>
        </p:nvSpPr>
        <p:spPr>
          <a:xfrm>
            <a:off x="5042575" y="2687825"/>
            <a:ext cx="149700" cy="1284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EA9999"/>
          </a:solidFill>
          <a:ln cap="flat" cmpd="sng" w="9525">
            <a:solidFill>
              <a:srgbClr val="EA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6" name="Google Shape;596;p51"/>
          <p:cNvSpPr/>
          <p:nvPr/>
        </p:nvSpPr>
        <p:spPr>
          <a:xfrm>
            <a:off x="5252050" y="2687825"/>
            <a:ext cx="149700" cy="1284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B6D7A8"/>
          </a:solidFill>
          <a:ln cap="flat" cmpd="sng" w="9525">
            <a:solidFill>
              <a:srgbClr val="B6D7A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7" name="Google Shape;597;p51"/>
          <p:cNvSpPr/>
          <p:nvPr/>
        </p:nvSpPr>
        <p:spPr>
          <a:xfrm>
            <a:off x="5461525" y="2687825"/>
            <a:ext cx="149700" cy="1284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EA9999"/>
          </a:solidFill>
          <a:ln cap="flat" cmpd="sng" w="9525">
            <a:solidFill>
              <a:srgbClr val="EA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" name="Google Shape;598;p51"/>
          <p:cNvSpPr/>
          <p:nvPr/>
        </p:nvSpPr>
        <p:spPr>
          <a:xfrm>
            <a:off x="5671000" y="2687825"/>
            <a:ext cx="149700" cy="1284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EA9999"/>
          </a:solidFill>
          <a:ln cap="flat" cmpd="sng" w="9525">
            <a:solidFill>
              <a:srgbClr val="EA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9" name="Google Shape;599;p51"/>
          <p:cNvSpPr/>
          <p:nvPr/>
        </p:nvSpPr>
        <p:spPr>
          <a:xfrm>
            <a:off x="5880475" y="2687825"/>
            <a:ext cx="149700" cy="1284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EA9999"/>
          </a:solidFill>
          <a:ln cap="flat" cmpd="sng" w="9525">
            <a:solidFill>
              <a:srgbClr val="EA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0" name="Google Shape;600;p51"/>
          <p:cNvSpPr/>
          <p:nvPr/>
        </p:nvSpPr>
        <p:spPr>
          <a:xfrm>
            <a:off x="5042575" y="2993250"/>
            <a:ext cx="149700" cy="1284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EA9999"/>
          </a:solidFill>
          <a:ln cap="flat" cmpd="sng" w="9525">
            <a:solidFill>
              <a:srgbClr val="EA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1" name="Google Shape;601;p51"/>
          <p:cNvSpPr/>
          <p:nvPr/>
        </p:nvSpPr>
        <p:spPr>
          <a:xfrm>
            <a:off x="5252050" y="2993250"/>
            <a:ext cx="149700" cy="1284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EA9999"/>
          </a:solidFill>
          <a:ln cap="flat" cmpd="sng" w="9525">
            <a:solidFill>
              <a:srgbClr val="EA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2" name="Google Shape;602;p51"/>
          <p:cNvSpPr/>
          <p:nvPr/>
        </p:nvSpPr>
        <p:spPr>
          <a:xfrm>
            <a:off x="5461525" y="2993250"/>
            <a:ext cx="149700" cy="1284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EA9999"/>
          </a:solidFill>
          <a:ln cap="flat" cmpd="sng" w="9525">
            <a:solidFill>
              <a:srgbClr val="EA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3" name="Google Shape;603;p51"/>
          <p:cNvSpPr/>
          <p:nvPr/>
        </p:nvSpPr>
        <p:spPr>
          <a:xfrm>
            <a:off x="5671000" y="2993250"/>
            <a:ext cx="149700" cy="1284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B6D7A8"/>
          </a:solidFill>
          <a:ln cap="flat" cmpd="sng" w="9525">
            <a:solidFill>
              <a:srgbClr val="B6D7A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4" name="Google Shape;604;p51"/>
          <p:cNvSpPr/>
          <p:nvPr/>
        </p:nvSpPr>
        <p:spPr>
          <a:xfrm>
            <a:off x="5880475" y="2993250"/>
            <a:ext cx="149700" cy="1284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EA9999"/>
          </a:solidFill>
          <a:ln cap="flat" cmpd="sng" w="9525">
            <a:solidFill>
              <a:srgbClr val="EA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5" name="Google Shape;605;p51"/>
          <p:cNvSpPr/>
          <p:nvPr/>
        </p:nvSpPr>
        <p:spPr>
          <a:xfrm>
            <a:off x="6945150" y="2647688"/>
            <a:ext cx="373800" cy="2445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B6D7A8"/>
          </a:solidFill>
          <a:ln cap="flat" cmpd="sng" w="9525">
            <a:solidFill>
              <a:srgbClr val="B6D7A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"/>
              <a:t>_________________________</a:t>
            </a:r>
            <a:endParaRPr sz="200"/>
          </a:p>
        </p:txBody>
      </p:sp>
      <p:sp>
        <p:nvSpPr>
          <p:cNvPr id="606" name="Google Shape;606;p51"/>
          <p:cNvSpPr/>
          <p:nvPr/>
        </p:nvSpPr>
        <p:spPr>
          <a:xfrm>
            <a:off x="7269175" y="2508563"/>
            <a:ext cx="149700" cy="85500"/>
          </a:xfrm>
          <a:prstGeom prst="cloudCallout">
            <a:avLst>
              <a:gd fmla="val -20833" name="adj1"/>
              <a:gd fmla="val 62500" name="adj2"/>
            </a:avLst>
          </a:prstGeom>
          <a:solidFill>
            <a:srgbClr val="B6D7A8"/>
          </a:solidFill>
          <a:ln cap="flat" cmpd="sng" w="9525">
            <a:solidFill>
              <a:srgbClr val="B6D7A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7" name="Google Shape;607;p51"/>
          <p:cNvSpPr/>
          <p:nvPr/>
        </p:nvSpPr>
        <p:spPr>
          <a:xfrm>
            <a:off x="7511325" y="3056375"/>
            <a:ext cx="373800" cy="2445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B6D7A8"/>
          </a:solidFill>
          <a:ln cap="flat" cmpd="sng" w="9525">
            <a:solidFill>
              <a:srgbClr val="B6D7A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"/>
              <a:t>_________________________</a:t>
            </a:r>
            <a:endParaRPr sz="200"/>
          </a:p>
        </p:txBody>
      </p:sp>
      <p:sp>
        <p:nvSpPr>
          <p:cNvPr id="608" name="Google Shape;608;p51"/>
          <p:cNvSpPr/>
          <p:nvPr/>
        </p:nvSpPr>
        <p:spPr>
          <a:xfrm>
            <a:off x="7835350" y="2917250"/>
            <a:ext cx="149700" cy="85500"/>
          </a:xfrm>
          <a:prstGeom prst="cloudCallout">
            <a:avLst>
              <a:gd fmla="val -20833" name="adj1"/>
              <a:gd fmla="val 62500" name="adj2"/>
            </a:avLst>
          </a:prstGeom>
          <a:solidFill>
            <a:srgbClr val="B6D7A8"/>
          </a:solidFill>
          <a:ln cap="flat" cmpd="sng" w="9525">
            <a:solidFill>
              <a:srgbClr val="B6D7A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09" name="Google Shape;609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09625" y="2647696"/>
            <a:ext cx="109337" cy="12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0" name="Google Shape;610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75800" y="3114421"/>
            <a:ext cx="109337" cy="12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52"/>
          <p:cNvSpPr txBox="1"/>
          <p:nvPr/>
        </p:nvSpPr>
        <p:spPr>
          <a:xfrm>
            <a:off x="387624" y="1144577"/>
            <a:ext cx="894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EA9999"/>
                </a:solidFill>
                <a:latin typeface="Lato"/>
                <a:ea typeface="Lato"/>
                <a:cs typeface="Lato"/>
                <a:sym typeface="Lato"/>
              </a:rPr>
              <a:t>Passage A</a:t>
            </a:r>
            <a:endParaRPr sz="900">
              <a:solidFill>
                <a:srgbClr val="EA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16" name="Google Shape;616;p52"/>
          <p:cNvSpPr txBox="1"/>
          <p:nvPr/>
        </p:nvSpPr>
        <p:spPr>
          <a:xfrm>
            <a:off x="387624" y="1762321"/>
            <a:ext cx="894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6D7A8"/>
                </a:solidFill>
                <a:latin typeface="Lato"/>
                <a:ea typeface="Lato"/>
                <a:cs typeface="Lato"/>
                <a:sym typeface="Lato"/>
              </a:rPr>
              <a:t>Passage C</a:t>
            </a:r>
            <a:endParaRPr sz="900">
              <a:solidFill>
                <a:srgbClr val="B6D7A8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17" name="Google Shape;617;p52"/>
          <p:cNvSpPr txBox="1"/>
          <p:nvPr/>
        </p:nvSpPr>
        <p:spPr>
          <a:xfrm>
            <a:off x="387624" y="1453449"/>
            <a:ext cx="894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EA9999"/>
                </a:solidFill>
                <a:latin typeface="Lato"/>
                <a:ea typeface="Lato"/>
                <a:cs typeface="Lato"/>
                <a:sym typeface="Lato"/>
              </a:rPr>
              <a:t>Passage B</a:t>
            </a:r>
            <a:endParaRPr sz="900">
              <a:solidFill>
                <a:srgbClr val="EA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18" name="Google Shape;618;p52"/>
          <p:cNvSpPr txBox="1"/>
          <p:nvPr/>
        </p:nvSpPr>
        <p:spPr>
          <a:xfrm>
            <a:off x="387624" y="2071193"/>
            <a:ext cx="894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EA9999"/>
                </a:solidFill>
                <a:latin typeface="Lato"/>
                <a:ea typeface="Lato"/>
                <a:cs typeface="Lato"/>
                <a:sym typeface="Lato"/>
              </a:rPr>
              <a:t>Passage D</a:t>
            </a:r>
            <a:endParaRPr sz="900">
              <a:solidFill>
                <a:srgbClr val="EA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19" name="Google Shape;619;p52"/>
          <p:cNvSpPr txBox="1"/>
          <p:nvPr/>
        </p:nvSpPr>
        <p:spPr>
          <a:xfrm>
            <a:off x="387624" y="2380065"/>
            <a:ext cx="894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EA9999"/>
                </a:solidFill>
                <a:latin typeface="Lato"/>
                <a:ea typeface="Lato"/>
                <a:cs typeface="Lato"/>
                <a:sym typeface="Lato"/>
              </a:rPr>
              <a:t>Passage E</a:t>
            </a:r>
            <a:endParaRPr sz="900">
              <a:solidFill>
                <a:srgbClr val="EA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20" name="Google Shape;620;p52"/>
          <p:cNvSpPr txBox="1"/>
          <p:nvPr/>
        </p:nvSpPr>
        <p:spPr>
          <a:xfrm>
            <a:off x="387624" y="2688937"/>
            <a:ext cx="894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EA9999"/>
                </a:solidFill>
                <a:latin typeface="Lato"/>
                <a:ea typeface="Lato"/>
                <a:cs typeface="Lato"/>
                <a:sym typeface="Lato"/>
              </a:rPr>
              <a:t>Passage F</a:t>
            </a:r>
            <a:endParaRPr sz="900">
              <a:solidFill>
                <a:srgbClr val="EA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21" name="Google Shape;621;p52"/>
          <p:cNvSpPr txBox="1"/>
          <p:nvPr/>
        </p:nvSpPr>
        <p:spPr>
          <a:xfrm>
            <a:off x="387624" y="3306681"/>
            <a:ext cx="894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6D7A8"/>
                </a:solidFill>
                <a:latin typeface="Lato"/>
                <a:ea typeface="Lato"/>
                <a:cs typeface="Lato"/>
                <a:sym typeface="Lato"/>
              </a:rPr>
              <a:t>Passage H</a:t>
            </a:r>
            <a:endParaRPr sz="900">
              <a:solidFill>
                <a:srgbClr val="B6D7A8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22" name="Google Shape;622;p52"/>
          <p:cNvSpPr txBox="1"/>
          <p:nvPr/>
        </p:nvSpPr>
        <p:spPr>
          <a:xfrm>
            <a:off x="387624" y="2997809"/>
            <a:ext cx="894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EA9999"/>
                </a:solidFill>
                <a:latin typeface="Lato"/>
                <a:ea typeface="Lato"/>
                <a:cs typeface="Lato"/>
                <a:sym typeface="Lato"/>
              </a:rPr>
              <a:t>Passage G</a:t>
            </a:r>
            <a:endParaRPr sz="900">
              <a:solidFill>
                <a:srgbClr val="EA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23" name="Google Shape;623;p52"/>
          <p:cNvSpPr txBox="1"/>
          <p:nvPr/>
        </p:nvSpPr>
        <p:spPr>
          <a:xfrm>
            <a:off x="387624" y="3615553"/>
            <a:ext cx="894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EA9999"/>
                </a:solidFill>
                <a:latin typeface="Lato"/>
                <a:ea typeface="Lato"/>
                <a:cs typeface="Lato"/>
                <a:sym typeface="Lato"/>
              </a:rPr>
              <a:t>Passage I</a:t>
            </a:r>
            <a:endParaRPr sz="900">
              <a:solidFill>
                <a:srgbClr val="EA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24" name="Google Shape;624;p52"/>
          <p:cNvSpPr txBox="1"/>
          <p:nvPr/>
        </p:nvSpPr>
        <p:spPr>
          <a:xfrm>
            <a:off x="387624" y="3924425"/>
            <a:ext cx="894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EA9999"/>
                </a:solidFill>
                <a:latin typeface="Lato"/>
                <a:ea typeface="Lato"/>
                <a:cs typeface="Lato"/>
                <a:sym typeface="Lato"/>
              </a:rPr>
              <a:t>Passage J</a:t>
            </a:r>
            <a:endParaRPr sz="900">
              <a:solidFill>
                <a:srgbClr val="EA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25" name="Google Shape;625;p52"/>
          <p:cNvSpPr txBox="1"/>
          <p:nvPr>
            <p:ph type="title"/>
          </p:nvPr>
        </p:nvSpPr>
        <p:spPr>
          <a:xfrm>
            <a:off x="0" y="0"/>
            <a:ext cx="7688400" cy="68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40">
                <a:solidFill>
                  <a:schemeClr val="accent2"/>
                </a:solidFill>
              </a:rPr>
              <a:t>Baseline Model</a:t>
            </a:r>
            <a:endParaRPr sz="2640">
              <a:solidFill>
                <a:schemeClr val="accent2"/>
              </a:solidFill>
            </a:endParaRPr>
          </a:p>
        </p:txBody>
      </p:sp>
      <p:sp>
        <p:nvSpPr>
          <p:cNvPr id="626" name="Google Shape;626;p52"/>
          <p:cNvSpPr/>
          <p:nvPr/>
        </p:nvSpPr>
        <p:spPr>
          <a:xfrm>
            <a:off x="1243321" y="997297"/>
            <a:ext cx="829800" cy="33975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Open Sans"/>
                <a:ea typeface="Open Sans"/>
                <a:cs typeface="Open Sans"/>
                <a:sym typeface="Open Sans"/>
              </a:rPr>
              <a:t>Module 1</a:t>
            </a:r>
            <a:endParaRPr sz="9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Open Sans"/>
                <a:ea typeface="Open Sans"/>
                <a:cs typeface="Open Sans"/>
                <a:sym typeface="Open Sans"/>
              </a:rPr>
              <a:t>(Selector)</a:t>
            </a:r>
            <a:endParaRPr sz="9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27" name="Google Shape;627;p52"/>
          <p:cNvSpPr txBox="1"/>
          <p:nvPr/>
        </p:nvSpPr>
        <p:spPr>
          <a:xfrm>
            <a:off x="2126903" y="1610261"/>
            <a:ext cx="894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6D7A8"/>
                </a:solidFill>
                <a:latin typeface="Lato"/>
                <a:ea typeface="Lato"/>
                <a:cs typeface="Lato"/>
                <a:sym typeface="Lato"/>
              </a:rPr>
              <a:t>Passage C</a:t>
            </a:r>
            <a:endParaRPr sz="900">
              <a:solidFill>
                <a:srgbClr val="B6D7A8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28" name="Google Shape;628;p52"/>
          <p:cNvSpPr txBox="1"/>
          <p:nvPr/>
        </p:nvSpPr>
        <p:spPr>
          <a:xfrm>
            <a:off x="2126903" y="3140935"/>
            <a:ext cx="894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6D7A8"/>
                </a:solidFill>
                <a:latin typeface="Lato"/>
                <a:ea typeface="Lato"/>
                <a:cs typeface="Lato"/>
                <a:sym typeface="Lato"/>
              </a:rPr>
              <a:t>Passage H</a:t>
            </a:r>
            <a:endParaRPr sz="900">
              <a:solidFill>
                <a:srgbClr val="B6D7A8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29" name="Google Shape;629;p52"/>
          <p:cNvSpPr txBox="1"/>
          <p:nvPr/>
        </p:nvSpPr>
        <p:spPr>
          <a:xfrm>
            <a:off x="2983816" y="902250"/>
            <a:ext cx="894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EA9999"/>
                </a:solidFill>
                <a:latin typeface="Lato"/>
                <a:ea typeface="Lato"/>
                <a:cs typeface="Lato"/>
                <a:sym typeface="Lato"/>
              </a:rPr>
              <a:t>C Sentence 1</a:t>
            </a:r>
            <a:endParaRPr sz="900">
              <a:solidFill>
                <a:srgbClr val="EA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30" name="Google Shape;630;p52"/>
          <p:cNvSpPr txBox="1"/>
          <p:nvPr/>
        </p:nvSpPr>
        <p:spPr>
          <a:xfrm>
            <a:off x="2983816" y="1519994"/>
            <a:ext cx="894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6D7A8"/>
                </a:solidFill>
                <a:latin typeface="Lato"/>
                <a:ea typeface="Lato"/>
                <a:cs typeface="Lato"/>
                <a:sym typeface="Lato"/>
              </a:rPr>
              <a:t>C Sentence 3</a:t>
            </a:r>
            <a:endParaRPr sz="900">
              <a:solidFill>
                <a:srgbClr val="B6D7A8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31" name="Google Shape;631;p52"/>
          <p:cNvSpPr txBox="1"/>
          <p:nvPr/>
        </p:nvSpPr>
        <p:spPr>
          <a:xfrm>
            <a:off x="2983816" y="1211122"/>
            <a:ext cx="894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EA9999"/>
                </a:solidFill>
                <a:latin typeface="Lato"/>
                <a:ea typeface="Lato"/>
                <a:cs typeface="Lato"/>
                <a:sym typeface="Lato"/>
              </a:rPr>
              <a:t>C Sentence 2</a:t>
            </a:r>
            <a:endParaRPr sz="900">
              <a:solidFill>
                <a:srgbClr val="EA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32" name="Google Shape;632;p52"/>
          <p:cNvSpPr txBox="1"/>
          <p:nvPr/>
        </p:nvSpPr>
        <p:spPr>
          <a:xfrm>
            <a:off x="2983816" y="1808537"/>
            <a:ext cx="894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EA9999"/>
                </a:solidFill>
                <a:latin typeface="Lato"/>
                <a:ea typeface="Lato"/>
                <a:cs typeface="Lato"/>
                <a:sym typeface="Lato"/>
              </a:rPr>
              <a:t>C Sentence 4</a:t>
            </a:r>
            <a:endParaRPr sz="900">
              <a:solidFill>
                <a:srgbClr val="EA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33" name="Google Shape;633;p52"/>
          <p:cNvSpPr txBox="1"/>
          <p:nvPr/>
        </p:nvSpPr>
        <p:spPr>
          <a:xfrm>
            <a:off x="2983816" y="2426281"/>
            <a:ext cx="894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6D7A8"/>
                </a:solidFill>
                <a:latin typeface="Lato"/>
                <a:ea typeface="Lato"/>
                <a:cs typeface="Lato"/>
                <a:sym typeface="Lato"/>
              </a:rPr>
              <a:t>C Sentence 6</a:t>
            </a:r>
            <a:endParaRPr sz="900">
              <a:solidFill>
                <a:srgbClr val="B6D7A8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34" name="Google Shape;634;p52"/>
          <p:cNvSpPr txBox="1"/>
          <p:nvPr/>
        </p:nvSpPr>
        <p:spPr>
          <a:xfrm>
            <a:off x="2983816" y="2117409"/>
            <a:ext cx="894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EA9999"/>
                </a:solidFill>
                <a:latin typeface="Lato"/>
                <a:ea typeface="Lato"/>
                <a:cs typeface="Lato"/>
                <a:sym typeface="Lato"/>
              </a:rPr>
              <a:t>C Sentence 5</a:t>
            </a:r>
            <a:endParaRPr sz="900">
              <a:solidFill>
                <a:srgbClr val="EA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35" name="Google Shape;635;p52"/>
          <p:cNvSpPr txBox="1"/>
          <p:nvPr/>
        </p:nvSpPr>
        <p:spPr>
          <a:xfrm>
            <a:off x="2983816" y="2714825"/>
            <a:ext cx="894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EA9999"/>
                </a:solidFill>
                <a:latin typeface="Lato"/>
                <a:ea typeface="Lato"/>
                <a:cs typeface="Lato"/>
                <a:sym typeface="Lato"/>
              </a:rPr>
              <a:t>H Sentence 1</a:t>
            </a:r>
            <a:endParaRPr sz="900">
              <a:solidFill>
                <a:srgbClr val="EA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36" name="Google Shape;636;p52"/>
          <p:cNvSpPr txBox="1"/>
          <p:nvPr/>
        </p:nvSpPr>
        <p:spPr>
          <a:xfrm>
            <a:off x="2983816" y="3332569"/>
            <a:ext cx="894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EA9999"/>
                </a:solidFill>
                <a:latin typeface="Lato"/>
                <a:ea typeface="Lato"/>
                <a:cs typeface="Lato"/>
                <a:sym typeface="Lato"/>
              </a:rPr>
              <a:t>H Sentence 3</a:t>
            </a:r>
            <a:endParaRPr sz="900">
              <a:solidFill>
                <a:srgbClr val="EA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37" name="Google Shape;637;p52"/>
          <p:cNvSpPr txBox="1"/>
          <p:nvPr/>
        </p:nvSpPr>
        <p:spPr>
          <a:xfrm>
            <a:off x="2983816" y="3023697"/>
            <a:ext cx="894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6D7A8"/>
                </a:solidFill>
                <a:latin typeface="Lato"/>
                <a:ea typeface="Lato"/>
                <a:cs typeface="Lato"/>
                <a:sym typeface="Lato"/>
              </a:rPr>
              <a:t>H Sentence 2</a:t>
            </a:r>
            <a:endParaRPr sz="900">
              <a:solidFill>
                <a:srgbClr val="B6D7A8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38" name="Google Shape;638;p52"/>
          <p:cNvSpPr txBox="1"/>
          <p:nvPr/>
        </p:nvSpPr>
        <p:spPr>
          <a:xfrm>
            <a:off x="2983816" y="3621112"/>
            <a:ext cx="894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EA9999"/>
                </a:solidFill>
                <a:latin typeface="Lato"/>
                <a:ea typeface="Lato"/>
                <a:cs typeface="Lato"/>
                <a:sym typeface="Lato"/>
              </a:rPr>
              <a:t>H Sentence 4</a:t>
            </a:r>
            <a:endParaRPr sz="900">
              <a:solidFill>
                <a:srgbClr val="EA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39" name="Google Shape;639;p52"/>
          <p:cNvSpPr txBox="1"/>
          <p:nvPr/>
        </p:nvSpPr>
        <p:spPr>
          <a:xfrm>
            <a:off x="2983816" y="4238857"/>
            <a:ext cx="894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6D7A8"/>
                </a:solidFill>
                <a:latin typeface="Lato"/>
                <a:ea typeface="Lato"/>
                <a:cs typeface="Lato"/>
                <a:sym typeface="Lato"/>
              </a:rPr>
              <a:t>H Sentence 6</a:t>
            </a:r>
            <a:endParaRPr sz="900">
              <a:solidFill>
                <a:srgbClr val="B6D7A8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40" name="Google Shape;640;p52"/>
          <p:cNvSpPr txBox="1"/>
          <p:nvPr/>
        </p:nvSpPr>
        <p:spPr>
          <a:xfrm>
            <a:off x="2983816" y="3929985"/>
            <a:ext cx="894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EA9999"/>
                </a:solidFill>
                <a:latin typeface="Lato"/>
                <a:ea typeface="Lato"/>
                <a:cs typeface="Lato"/>
                <a:sym typeface="Lato"/>
              </a:rPr>
              <a:t>H Sentence 5</a:t>
            </a:r>
            <a:endParaRPr sz="900">
              <a:solidFill>
                <a:srgbClr val="EA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41" name="Google Shape;641;p52"/>
          <p:cNvSpPr/>
          <p:nvPr/>
        </p:nvSpPr>
        <p:spPr>
          <a:xfrm>
            <a:off x="4023653" y="997297"/>
            <a:ext cx="829800" cy="33975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Open Sans"/>
                <a:ea typeface="Open Sans"/>
                <a:cs typeface="Open Sans"/>
                <a:sym typeface="Open Sans"/>
              </a:rPr>
              <a:t>Module 2</a:t>
            </a:r>
            <a:endParaRPr sz="9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Open Sans"/>
                <a:ea typeface="Open Sans"/>
                <a:cs typeface="Open Sans"/>
                <a:sym typeface="Open Sans"/>
              </a:rPr>
              <a:t>(Extractor)</a:t>
            </a:r>
            <a:endParaRPr sz="9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42" name="Google Shape;642;p52"/>
          <p:cNvSpPr txBox="1"/>
          <p:nvPr/>
        </p:nvSpPr>
        <p:spPr>
          <a:xfrm>
            <a:off x="4998873" y="1311523"/>
            <a:ext cx="894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6D7A8"/>
                </a:solidFill>
                <a:latin typeface="Lato"/>
                <a:ea typeface="Lato"/>
                <a:cs typeface="Lato"/>
                <a:sym typeface="Lato"/>
              </a:rPr>
              <a:t>C Sentence 3</a:t>
            </a:r>
            <a:endParaRPr sz="900">
              <a:solidFill>
                <a:srgbClr val="B6D7A8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43" name="Google Shape;643;p52"/>
          <p:cNvSpPr txBox="1"/>
          <p:nvPr/>
        </p:nvSpPr>
        <p:spPr>
          <a:xfrm>
            <a:off x="4998873" y="2129359"/>
            <a:ext cx="894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6D7A8"/>
                </a:solidFill>
                <a:latin typeface="Lato"/>
                <a:ea typeface="Lato"/>
                <a:cs typeface="Lato"/>
                <a:sym typeface="Lato"/>
              </a:rPr>
              <a:t>C Sentence 6</a:t>
            </a:r>
            <a:endParaRPr sz="900">
              <a:solidFill>
                <a:srgbClr val="B6D7A8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44" name="Google Shape;644;p52"/>
          <p:cNvSpPr txBox="1"/>
          <p:nvPr/>
        </p:nvSpPr>
        <p:spPr>
          <a:xfrm>
            <a:off x="4998873" y="2947205"/>
            <a:ext cx="894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6D7A8"/>
                </a:solidFill>
                <a:latin typeface="Lato"/>
                <a:ea typeface="Lato"/>
                <a:cs typeface="Lato"/>
                <a:sym typeface="Lato"/>
              </a:rPr>
              <a:t>H Sentence 2</a:t>
            </a:r>
            <a:endParaRPr sz="900">
              <a:solidFill>
                <a:srgbClr val="B6D7A8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45" name="Google Shape;645;p52"/>
          <p:cNvSpPr txBox="1"/>
          <p:nvPr/>
        </p:nvSpPr>
        <p:spPr>
          <a:xfrm>
            <a:off x="4998873" y="3765032"/>
            <a:ext cx="894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6D7A8"/>
                </a:solidFill>
                <a:latin typeface="Lato"/>
                <a:ea typeface="Lato"/>
                <a:cs typeface="Lato"/>
                <a:sym typeface="Lato"/>
              </a:rPr>
              <a:t>H Sentence 6</a:t>
            </a:r>
            <a:endParaRPr sz="900">
              <a:solidFill>
                <a:srgbClr val="B6D7A8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46" name="Google Shape;646;p52"/>
          <p:cNvSpPr/>
          <p:nvPr/>
        </p:nvSpPr>
        <p:spPr>
          <a:xfrm>
            <a:off x="6038900" y="2094813"/>
            <a:ext cx="2827800" cy="12021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Seq2Seq Model (T5-squad)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(Generator)</a:t>
            </a:r>
            <a:endParaRPr/>
          </a:p>
        </p:txBody>
      </p:sp>
      <p:sp>
        <p:nvSpPr>
          <p:cNvPr id="647" name="Google Shape;647;p52"/>
          <p:cNvSpPr txBox="1"/>
          <p:nvPr/>
        </p:nvSpPr>
        <p:spPr>
          <a:xfrm>
            <a:off x="6188650" y="3431763"/>
            <a:ext cx="506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9FC5E8"/>
                </a:solidFill>
                <a:latin typeface="Lato"/>
                <a:ea typeface="Lato"/>
                <a:cs typeface="Lato"/>
                <a:sym typeface="Lato"/>
              </a:rPr>
              <a:t>Q</a:t>
            </a:r>
            <a:endParaRPr sz="900">
              <a:solidFill>
                <a:srgbClr val="9FC5E8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48" name="Google Shape;648;p52"/>
          <p:cNvSpPr txBox="1"/>
          <p:nvPr/>
        </p:nvSpPr>
        <p:spPr>
          <a:xfrm>
            <a:off x="6695050" y="3431388"/>
            <a:ext cx="506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6D7A8"/>
                </a:solidFill>
                <a:latin typeface="Lato"/>
                <a:ea typeface="Lato"/>
                <a:cs typeface="Lato"/>
                <a:sym typeface="Lato"/>
              </a:rPr>
              <a:t>C3</a:t>
            </a:r>
            <a:endParaRPr sz="900">
              <a:solidFill>
                <a:srgbClr val="B6D7A8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49" name="Google Shape;649;p52"/>
          <p:cNvSpPr txBox="1"/>
          <p:nvPr/>
        </p:nvSpPr>
        <p:spPr>
          <a:xfrm>
            <a:off x="7706000" y="3431388"/>
            <a:ext cx="506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6D7A8"/>
                </a:solidFill>
                <a:latin typeface="Lato"/>
                <a:ea typeface="Lato"/>
                <a:cs typeface="Lato"/>
                <a:sym typeface="Lato"/>
              </a:rPr>
              <a:t>H2</a:t>
            </a:r>
            <a:endParaRPr sz="900">
              <a:solidFill>
                <a:srgbClr val="B6D7A8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50" name="Google Shape;650;p52"/>
          <p:cNvSpPr txBox="1"/>
          <p:nvPr/>
        </p:nvSpPr>
        <p:spPr>
          <a:xfrm>
            <a:off x="7199600" y="3431763"/>
            <a:ext cx="506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6D7A8"/>
                </a:solidFill>
                <a:latin typeface="Lato"/>
                <a:ea typeface="Lato"/>
                <a:cs typeface="Lato"/>
                <a:sym typeface="Lato"/>
              </a:rPr>
              <a:t>C6</a:t>
            </a:r>
            <a:endParaRPr sz="900">
              <a:solidFill>
                <a:srgbClr val="B6D7A8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51" name="Google Shape;651;p52"/>
          <p:cNvSpPr txBox="1"/>
          <p:nvPr/>
        </p:nvSpPr>
        <p:spPr>
          <a:xfrm>
            <a:off x="8212400" y="3431763"/>
            <a:ext cx="506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6D7A8"/>
                </a:solidFill>
                <a:latin typeface="Lato"/>
                <a:ea typeface="Lato"/>
                <a:cs typeface="Lato"/>
                <a:sym typeface="Lato"/>
              </a:rPr>
              <a:t>H6</a:t>
            </a:r>
            <a:endParaRPr sz="900">
              <a:solidFill>
                <a:srgbClr val="B6D7A8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52" name="Google Shape;652;p52"/>
          <p:cNvSpPr txBox="1"/>
          <p:nvPr/>
        </p:nvSpPr>
        <p:spPr>
          <a:xfrm>
            <a:off x="7594875" y="1637238"/>
            <a:ext cx="1123800" cy="323100"/>
          </a:xfrm>
          <a:prstGeom prst="rect">
            <a:avLst/>
          </a:prstGeom>
          <a:solidFill>
            <a:srgbClr val="D5A6B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Answer</a:t>
            </a:r>
            <a:endParaRPr sz="15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53" name="Google Shape;653;p52"/>
          <p:cNvSpPr txBox="1"/>
          <p:nvPr/>
        </p:nvSpPr>
        <p:spPr>
          <a:xfrm>
            <a:off x="1210924" y="4506947"/>
            <a:ext cx="894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9FC5E8"/>
                </a:solidFill>
                <a:latin typeface="Lato"/>
                <a:ea typeface="Lato"/>
                <a:cs typeface="Lato"/>
                <a:sym typeface="Lato"/>
              </a:rPr>
              <a:t>Question</a:t>
            </a:r>
            <a:endParaRPr sz="900">
              <a:solidFill>
                <a:srgbClr val="9FC5E8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54" name="Google Shape;654;p52"/>
          <p:cNvSpPr txBox="1"/>
          <p:nvPr/>
        </p:nvSpPr>
        <p:spPr>
          <a:xfrm>
            <a:off x="3991249" y="4561947"/>
            <a:ext cx="894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9FC5E8"/>
                </a:solidFill>
                <a:latin typeface="Lato"/>
                <a:ea typeface="Lato"/>
                <a:cs typeface="Lato"/>
                <a:sym typeface="Lato"/>
              </a:rPr>
              <a:t>Question</a:t>
            </a:r>
            <a:endParaRPr sz="900">
              <a:solidFill>
                <a:srgbClr val="9FC5E8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55" name="Google Shape;655;p52"/>
          <p:cNvSpPr/>
          <p:nvPr/>
        </p:nvSpPr>
        <p:spPr>
          <a:xfrm>
            <a:off x="6727700" y="382675"/>
            <a:ext cx="1640700" cy="965700"/>
          </a:xfrm>
          <a:prstGeom prst="wedgeRoundRectCallout">
            <a:avLst>
              <a:gd fmla="val -19592" name="adj1"/>
              <a:gd fmla="val 65507" name="adj2"/>
              <a:gd fmla="val 0" name="adj3"/>
            </a:avLst>
          </a:prstGeom>
          <a:solidFill>
            <a:srgbClr val="EA9999"/>
          </a:solidFill>
          <a:ln cap="flat" cmpd="sng" w="9525">
            <a:solidFill>
              <a:srgbClr val="F4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Training:</a:t>
            </a:r>
            <a:endParaRPr sz="9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Batch Size: 32</a:t>
            </a:r>
            <a:endParaRPr sz="9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Learning Rate: 5e-5</a:t>
            </a:r>
            <a:endParaRPr sz="9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Optimizer: AdamW</a:t>
            </a:r>
            <a:endParaRPr sz="9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Epochs: 3</a:t>
            </a:r>
            <a:endParaRPr sz="9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GPU: Tesla T4 16B</a:t>
            </a:r>
            <a:endParaRPr sz="9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53"/>
          <p:cNvSpPr txBox="1"/>
          <p:nvPr>
            <p:ph type="title"/>
          </p:nvPr>
        </p:nvSpPr>
        <p:spPr>
          <a:xfrm>
            <a:off x="0" y="0"/>
            <a:ext cx="7688400" cy="68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40">
                <a:solidFill>
                  <a:schemeClr val="accent2"/>
                </a:solidFill>
              </a:rPr>
              <a:t>Efficient Parameters</a:t>
            </a:r>
            <a:endParaRPr sz="2640">
              <a:solidFill>
                <a:schemeClr val="accen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40">
                <a:solidFill>
                  <a:srgbClr val="9E9E9E"/>
                </a:solidFill>
              </a:rPr>
              <a:t>Adapters</a:t>
            </a:r>
            <a:endParaRPr sz="2640">
              <a:solidFill>
                <a:srgbClr val="9E9E9E"/>
              </a:solidFill>
            </a:endParaRPr>
          </a:p>
        </p:txBody>
      </p:sp>
      <p:sp>
        <p:nvSpPr>
          <p:cNvPr id="661" name="Google Shape;661;p53"/>
          <p:cNvSpPr/>
          <p:nvPr/>
        </p:nvSpPr>
        <p:spPr>
          <a:xfrm>
            <a:off x="1081225" y="1389075"/>
            <a:ext cx="1312500" cy="3639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QA</a:t>
            </a:r>
            <a:endParaRPr sz="1300"/>
          </a:p>
        </p:txBody>
      </p:sp>
      <p:sp>
        <p:nvSpPr>
          <p:cNvPr id="662" name="Google Shape;662;p53"/>
          <p:cNvSpPr/>
          <p:nvPr/>
        </p:nvSpPr>
        <p:spPr>
          <a:xfrm>
            <a:off x="6965825" y="2389800"/>
            <a:ext cx="1312500" cy="363900"/>
          </a:xfrm>
          <a:prstGeom prst="roundRect">
            <a:avLst>
              <a:gd fmla="val 16667" name="adj"/>
            </a:avLst>
          </a:prstGeom>
          <a:solidFill>
            <a:srgbClr val="A2C4C9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Summarisation</a:t>
            </a:r>
            <a:endParaRPr sz="1300"/>
          </a:p>
        </p:txBody>
      </p:sp>
      <p:sp>
        <p:nvSpPr>
          <p:cNvPr id="663" name="Google Shape;663;p53"/>
          <p:cNvSpPr/>
          <p:nvPr/>
        </p:nvSpPr>
        <p:spPr>
          <a:xfrm>
            <a:off x="1081225" y="3390525"/>
            <a:ext cx="1312500" cy="3639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9525">
            <a:solidFill>
              <a:srgbClr val="93C4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RE</a:t>
            </a:r>
            <a:endParaRPr sz="1300"/>
          </a:p>
        </p:txBody>
      </p:sp>
      <p:sp>
        <p:nvSpPr>
          <p:cNvPr id="664" name="Google Shape;664;p53"/>
          <p:cNvSpPr/>
          <p:nvPr/>
        </p:nvSpPr>
        <p:spPr>
          <a:xfrm>
            <a:off x="1081225" y="2389800"/>
            <a:ext cx="1312500" cy="363900"/>
          </a:xfrm>
          <a:prstGeom prst="roundRect">
            <a:avLst>
              <a:gd fmla="val 16667" name="adj"/>
            </a:avLst>
          </a:prstGeom>
          <a:solidFill>
            <a:srgbClr val="B4A7D6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Fact Checking</a:t>
            </a:r>
            <a:endParaRPr sz="1300"/>
          </a:p>
        </p:txBody>
      </p:sp>
      <p:sp>
        <p:nvSpPr>
          <p:cNvPr id="665" name="Google Shape;665;p53"/>
          <p:cNvSpPr/>
          <p:nvPr/>
        </p:nvSpPr>
        <p:spPr>
          <a:xfrm>
            <a:off x="6965825" y="1389075"/>
            <a:ext cx="1312500" cy="363900"/>
          </a:xfrm>
          <a:prstGeom prst="roundRect">
            <a:avLst>
              <a:gd fmla="val 16667" name="adj"/>
            </a:avLst>
          </a:prstGeom>
          <a:solidFill>
            <a:srgbClr val="EA9999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Dialogue</a:t>
            </a:r>
            <a:endParaRPr sz="1300"/>
          </a:p>
        </p:txBody>
      </p:sp>
      <p:sp>
        <p:nvSpPr>
          <p:cNvPr id="666" name="Google Shape;666;p53"/>
          <p:cNvSpPr/>
          <p:nvPr/>
        </p:nvSpPr>
        <p:spPr>
          <a:xfrm>
            <a:off x="6965825" y="3390525"/>
            <a:ext cx="1312500" cy="363900"/>
          </a:xfrm>
          <a:prstGeom prst="roundRect">
            <a:avLst>
              <a:gd fmla="val 16667" name="adj"/>
            </a:avLst>
          </a:prstGeom>
          <a:solidFill>
            <a:srgbClr val="A4C2F4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Translation</a:t>
            </a:r>
            <a:endParaRPr sz="1300"/>
          </a:p>
        </p:txBody>
      </p:sp>
      <p:sp>
        <p:nvSpPr>
          <p:cNvPr id="667" name="Google Shape;667;p53"/>
          <p:cNvSpPr/>
          <p:nvPr/>
        </p:nvSpPr>
        <p:spPr>
          <a:xfrm>
            <a:off x="2731500" y="1032463"/>
            <a:ext cx="1840500" cy="12912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</a:t>
            </a:r>
            <a:endParaRPr/>
          </a:p>
        </p:txBody>
      </p:sp>
      <p:sp>
        <p:nvSpPr>
          <p:cNvPr id="668" name="Google Shape;668;p53"/>
          <p:cNvSpPr/>
          <p:nvPr/>
        </p:nvSpPr>
        <p:spPr>
          <a:xfrm>
            <a:off x="4848663" y="2926875"/>
            <a:ext cx="1840500" cy="1291200"/>
          </a:xfrm>
          <a:prstGeom prst="roundRect">
            <a:avLst>
              <a:gd fmla="val 16667" name="adj"/>
            </a:avLst>
          </a:prstGeom>
          <a:solidFill>
            <a:srgbClr val="9FC5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</a:t>
            </a:r>
            <a:endParaRPr/>
          </a:p>
        </p:txBody>
      </p:sp>
      <p:sp>
        <p:nvSpPr>
          <p:cNvPr id="669" name="Google Shape;669;p53"/>
          <p:cNvSpPr/>
          <p:nvPr/>
        </p:nvSpPr>
        <p:spPr>
          <a:xfrm>
            <a:off x="2731500" y="2926875"/>
            <a:ext cx="1840500" cy="12912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</a:t>
            </a:r>
            <a:endParaRPr/>
          </a:p>
        </p:txBody>
      </p:sp>
      <p:grpSp>
        <p:nvGrpSpPr>
          <p:cNvPr id="670" name="Google Shape;670;p53"/>
          <p:cNvGrpSpPr/>
          <p:nvPr/>
        </p:nvGrpSpPr>
        <p:grpSpPr>
          <a:xfrm>
            <a:off x="2985875" y="2018875"/>
            <a:ext cx="3387775" cy="1291200"/>
            <a:chOff x="3024725" y="2004600"/>
            <a:chExt cx="3387775" cy="1291200"/>
          </a:xfrm>
        </p:grpSpPr>
        <p:sp>
          <p:nvSpPr>
            <p:cNvPr id="671" name="Google Shape;671;p53"/>
            <p:cNvSpPr/>
            <p:nvPr/>
          </p:nvSpPr>
          <p:spPr>
            <a:xfrm>
              <a:off x="3024725" y="2004600"/>
              <a:ext cx="1840500" cy="1291200"/>
            </a:xfrm>
            <a:prstGeom prst="roundRect">
              <a:avLst>
                <a:gd fmla="val 16667" name="adj"/>
              </a:avLst>
            </a:prstGeom>
            <a:solidFill>
              <a:srgbClr val="B4A7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Model</a:t>
              </a:r>
              <a:endParaRPr/>
            </a:p>
          </p:txBody>
        </p:sp>
        <p:sp>
          <p:nvSpPr>
            <p:cNvPr id="672" name="Google Shape;672;p53"/>
            <p:cNvSpPr/>
            <p:nvPr/>
          </p:nvSpPr>
          <p:spPr>
            <a:xfrm>
              <a:off x="4572000" y="2004600"/>
              <a:ext cx="1840500" cy="1291200"/>
            </a:xfrm>
            <a:prstGeom prst="roundRect">
              <a:avLst>
                <a:gd fmla="val 16667" name="adj"/>
              </a:avLst>
            </a:prstGeom>
            <a:solidFill>
              <a:srgbClr val="A2C4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Model</a:t>
              </a:r>
              <a:endParaRPr/>
            </a:p>
          </p:txBody>
        </p:sp>
      </p:grpSp>
      <p:sp>
        <p:nvSpPr>
          <p:cNvPr id="673" name="Google Shape;673;p53"/>
          <p:cNvSpPr/>
          <p:nvPr/>
        </p:nvSpPr>
        <p:spPr>
          <a:xfrm>
            <a:off x="4848663" y="1032475"/>
            <a:ext cx="1840500" cy="1291200"/>
          </a:xfrm>
          <a:prstGeom prst="roundRect">
            <a:avLst>
              <a:gd fmla="val 16667" name="adj"/>
            </a:avLst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54"/>
          <p:cNvSpPr txBox="1"/>
          <p:nvPr>
            <p:ph type="title"/>
          </p:nvPr>
        </p:nvSpPr>
        <p:spPr>
          <a:xfrm>
            <a:off x="0" y="0"/>
            <a:ext cx="7688400" cy="68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40">
                <a:solidFill>
                  <a:schemeClr val="accent2"/>
                </a:solidFill>
              </a:rPr>
              <a:t>Efficient Parameters</a:t>
            </a:r>
            <a:endParaRPr sz="2640">
              <a:solidFill>
                <a:schemeClr val="accen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40">
                <a:solidFill>
                  <a:srgbClr val="9E9E9E"/>
                </a:solidFill>
              </a:rPr>
              <a:t>Adapters</a:t>
            </a:r>
            <a:endParaRPr sz="2640">
              <a:solidFill>
                <a:srgbClr val="9E9E9E"/>
              </a:solidFill>
            </a:endParaRPr>
          </a:p>
        </p:txBody>
      </p:sp>
      <p:sp>
        <p:nvSpPr>
          <p:cNvPr id="679" name="Google Shape;679;p54"/>
          <p:cNvSpPr/>
          <p:nvPr/>
        </p:nvSpPr>
        <p:spPr>
          <a:xfrm>
            <a:off x="3759525" y="2018875"/>
            <a:ext cx="1840500" cy="12912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</a:t>
            </a:r>
            <a:endParaRPr/>
          </a:p>
        </p:txBody>
      </p:sp>
      <p:sp>
        <p:nvSpPr>
          <p:cNvPr id="680" name="Google Shape;680;p54"/>
          <p:cNvSpPr/>
          <p:nvPr/>
        </p:nvSpPr>
        <p:spPr>
          <a:xfrm>
            <a:off x="1081225" y="1389075"/>
            <a:ext cx="1312500" cy="3639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QA</a:t>
            </a:r>
            <a:endParaRPr sz="1300"/>
          </a:p>
        </p:txBody>
      </p:sp>
      <p:sp>
        <p:nvSpPr>
          <p:cNvPr id="681" name="Google Shape;681;p54"/>
          <p:cNvSpPr/>
          <p:nvPr/>
        </p:nvSpPr>
        <p:spPr>
          <a:xfrm>
            <a:off x="1081225" y="3390525"/>
            <a:ext cx="1312500" cy="3639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9525">
            <a:solidFill>
              <a:srgbClr val="93C4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RE</a:t>
            </a:r>
            <a:endParaRPr sz="1300"/>
          </a:p>
        </p:txBody>
      </p:sp>
      <p:sp>
        <p:nvSpPr>
          <p:cNvPr id="682" name="Google Shape;682;p54"/>
          <p:cNvSpPr/>
          <p:nvPr/>
        </p:nvSpPr>
        <p:spPr>
          <a:xfrm>
            <a:off x="1081225" y="2389800"/>
            <a:ext cx="1312500" cy="363900"/>
          </a:xfrm>
          <a:prstGeom prst="roundRect">
            <a:avLst>
              <a:gd fmla="val 16667" name="adj"/>
            </a:avLst>
          </a:prstGeom>
          <a:solidFill>
            <a:srgbClr val="B4A7D6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Fact Checking</a:t>
            </a:r>
            <a:endParaRPr sz="1300"/>
          </a:p>
        </p:txBody>
      </p:sp>
      <p:sp>
        <p:nvSpPr>
          <p:cNvPr id="683" name="Google Shape;683;p54"/>
          <p:cNvSpPr/>
          <p:nvPr/>
        </p:nvSpPr>
        <p:spPr>
          <a:xfrm>
            <a:off x="6965825" y="2389800"/>
            <a:ext cx="1312500" cy="363900"/>
          </a:xfrm>
          <a:prstGeom prst="roundRect">
            <a:avLst>
              <a:gd fmla="val 16667" name="adj"/>
            </a:avLst>
          </a:prstGeom>
          <a:solidFill>
            <a:srgbClr val="A2C4C9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Summarisation</a:t>
            </a:r>
            <a:endParaRPr sz="1300"/>
          </a:p>
        </p:txBody>
      </p:sp>
      <p:sp>
        <p:nvSpPr>
          <p:cNvPr id="684" name="Google Shape;684;p54"/>
          <p:cNvSpPr/>
          <p:nvPr/>
        </p:nvSpPr>
        <p:spPr>
          <a:xfrm>
            <a:off x="6965825" y="1389075"/>
            <a:ext cx="1312500" cy="363900"/>
          </a:xfrm>
          <a:prstGeom prst="roundRect">
            <a:avLst>
              <a:gd fmla="val 16667" name="adj"/>
            </a:avLst>
          </a:prstGeom>
          <a:solidFill>
            <a:srgbClr val="EA9999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Dialogue</a:t>
            </a:r>
            <a:endParaRPr sz="1300"/>
          </a:p>
        </p:txBody>
      </p:sp>
      <p:sp>
        <p:nvSpPr>
          <p:cNvPr id="685" name="Google Shape;685;p54"/>
          <p:cNvSpPr/>
          <p:nvPr/>
        </p:nvSpPr>
        <p:spPr>
          <a:xfrm>
            <a:off x="6965825" y="3390525"/>
            <a:ext cx="1312500" cy="363900"/>
          </a:xfrm>
          <a:prstGeom prst="roundRect">
            <a:avLst>
              <a:gd fmla="val 16667" name="adj"/>
            </a:avLst>
          </a:prstGeom>
          <a:solidFill>
            <a:srgbClr val="A4C2F4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Translation</a:t>
            </a:r>
            <a:endParaRPr sz="13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55"/>
          <p:cNvSpPr txBox="1"/>
          <p:nvPr>
            <p:ph type="title"/>
          </p:nvPr>
        </p:nvSpPr>
        <p:spPr>
          <a:xfrm>
            <a:off x="0" y="0"/>
            <a:ext cx="7688400" cy="68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40">
                <a:solidFill>
                  <a:schemeClr val="accent2"/>
                </a:solidFill>
              </a:rPr>
              <a:t>Efficient Parameters</a:t>
            </a:r>
            <a:endParaRPr sz="2640">
              <a:solidFill>
                <a:schemeClr val="accen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40">
                <a:solidFill>
                  <a:srgbClr val="9E9E9E"/>
                </a:solidFill>
              </a:rPr>
              <a:t>Adapters</a:t>
            </a:r>
            <a:endParaRPr sz="2640">
              <a:solidFill>
                <a:srgbClr val="9E9E9E"/>
              </a:solidFill>
            </a:endParaRPr>
          </a:p>
        </p:txBody>
      </p:sp>
      <p:sp>
        <p:nvSpPr>
          <p:cNvPr id="691" name="Google Shape;691;p55"/>
          <p:cNvSpPr/>
          <p:nvPr/>
        </p:nvSpPr>
        <p:spPr>
          <a:xfrm>
            <a:off x="3759525" y="2018875"/>
            <a:ext cx="1840500" cy="12912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</a:t>
            </a:r>
            <a:endParaRPr/>
          </a:p>
        </p:txBody>
      </p:sp>
      <p:sp>
        <p:nvSpPr>
          <p:cNvPr id="692" name="Google Shape;692;p55"/>
          <p:cNvSpPr/>
          <p:nvPr/>
        </p:nvSpPr>
        <p:spPr>
          <a:xfrm>
            <a:off x="1081225" y="1389075"/>
            <a:ext cx="1312500" cy="3639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QA</a:t>
            </a:r>
            <a:endParaRPr sz="1300"/>
          </a:p>
        </p:txBody>
      </p:sp>
      <p:sp>
        <p:nvSpPr>
          <p:cNvPr id="693" name="Google Shape;693;p55"/>
          <p:cNvSpPr/>
          <p:nvPr/>
        </p:nvSpPr>
        <p:spPr>
          <a:xfrm>
            <a:off x="1081225" y="3390525"/>
            <a:ext cx="1312500" cy="3639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9525">
            <a:solidFill>
              <a:srgbClr val="93C4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RE</a:t>
            </a:r>
            <a:endParaRPr sz="1300"/>
          </a:p>
        </p:txBody>
      </p:sp>
      <p:sp>
        <p:nvSpPr>
          <p:cNvPr id="694" name="Google Shape;694;p55"/>
          <p:cNvSpPr/>
          <p:nvPr/>
        </p:nvSpPr>
        <p:spPr>
          <a:xfrm>
            <a:off x="1081225" y="2389800"/>
            <a:ext cx="1312500" cy="363900"/>
          </a:xfrm>
          <a:prstGeom prst="roundRect">
            <a:avLst>
              <a:gd fmla="val 16667" name="adj"/>
            </a:avLst>
          </a:prstGeom>
          <a:solidFill>
            <a:srgbClr val="B4A7D6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Fact Checking</a:t>
            </a:r>
            <a:endParaRPr sz="1300"/>
          </a:p>
        </p:txBody>
      </p:sp>
      <p:sp>
        <p:nvSpPr>
          <p:cNvPr id="695" name="Google Shape;695;p55"/>
          <p:cNvSpPr/>
          <p:nvPr/>
        </p:nvSpPr>
        <p:spPr>
          <a:xfrm>
            <a:off x="3987825" y="1804975"/>
            <a:ext cx="249600" cy="213900"/>
          </a:xfrm>
          <a:prstGeom prst="rect">
            <a:avLst/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6" name="Google Shape;696;p55"/>
          <p:cNvSpPr/>
          <p:nvPr/>
        </p:nvSpPr>
        <p:spPr>
          <a:xfrm>
            <a:off x="5181775" y="1804975"/>
            <a:ext cx="249600" cy="2139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7" name="Google Shape;697;p55"/>
          <p:cNvSpPr/>
          <p:nvPr/>
        </p:nvSpPr>
        <p:spPr>
          <a:xfrm>
            <a:off x="3987825" y="3310075"/>
            <a:ext cx="249600" cy="2139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rgbClr val="B6D7A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8" name="Google Shape;698;p55"/>
          <p:cNvSpPr/>
          <p:nvPr/>
        </p:nvSpPr>
        <p:spPr>
          <a:xfrm>
            <a:off x="5181775" y="3310075"/>
            <a:ext cx="249600" cy="213900"/>
          </a:xfrm>
          <a:prstGeom prst="rect">
            <a:avLst/>
          </a:prstGeom>
          <a:solidFill>
            <a:srgbClr val="A4C2F4"/>
          </a:solidFill>
          <a:ln cap="flat" cmpd="sng" w="9525">
            <a:solidFill>
              <a:srgbClr val="9FC5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9" name="Google Shape;699;p55"/>
          <p:cNvSpPr/>
          <p:nvPr/>
        </p:nvSpPr>
        <p:spPr>
          <a:xfrm>
            <a:off x="3509925" y="2557525"/>
            <a:ext cx="249600" cy="213900"/>
          </a:xfrm>
          <a:prstGeom prst="rect">
            <a:avLst/>
          </a:prstGeom>
          <a:solidFill>
            <a:srgbClr val="B4A7D6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0" name="Google Shape;700;p55"/>
          <p:cNvSpPr/>
          <p:nvPr/>
        </p:nvSpPr>
        <p:spPr>
          <a:xfrm>
            <a:off x="5600025" y="2557525"/>
            <a:ext cx="249600" cy="213900"/>
          </a:xfrm>
          <a:prstGeom prst="rect">
            <a:avLst/>
          </a:prstGeom>
          <a:solidFill>
            <a:srgbClr val="A2C4C9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1" name="Google Shape;701;p55"/>
          <p:cNvSpPr/>
          <p:nvPr/>
        </p:nvSpPr>
        <p:spPr>
          <a:xfrm>
            <a:off x="6965825" y="2389800"/>
            <a:ext cx="1312500" cy="363900"/>
          </a:xfrm>
          <a:prstGeom prst="roundRect">
            <a:avLst>
              <a:gd fmla="val 16667" name="adj"/>
            </a:avLst>
          </a:prstGeom>
          <a:solidFill>
            <a:srgbClr val="A2C4C9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Summarisation</a:t>
            </a:r>
            <a:endParaRPr sz="1300"/>
          </a:p>
        </p:txBody>
      </p:sp>
      <p:sp>
        <p:nvSpPr>
          <p:cNvPr id="702" name="Google Shape;702;p55"/>
          <p:cNvSpPr/>
          <p:nvPr/>
        </p:nvSpPr>
        <p:spPr>
          <a:xfrm>
            <a:off x="6965825" y="1389075"/>
            <a:ext cx="1312500" cy="363900"/>
          </a:xfrm>
          <a:prstGeom prst="roundRect">
            <a:avLst>
              <a:gd fmla="val 16667" name="adj"/>
            </a:avLst>
          </a:prstGeom>
          <a:solidFill>
            <a:srgbClr val="EA9999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Dialogue</a:t>
            </a:r>
            <a:endParaRPr sz="1300"/>
          </a:p>
        </p:txBody>
      </p:sp>
      <p:sp>
        <p:nvSpPr>
          <p:cNvPr id="703" name="Google Shape;703;p55"/>
          <p:cNvSpPr/>
          <p:nvPr/>
        </p:nvSpPr>
        <p:spPr>
          <a:xfrm>
            <a:off x="6965825" y="3390525"/>
            <a:ext cx="1312500" cy="363900"/>
          </a:xfrm>
          <a:prstGeom prst="roundRect">
            <a:avLst>
              <a:gd fmla="val 16667" name="adj"/>
            </a:avLst>
          </a:prstGeom>
          <a:solidFill>
            <a:srgbClr val="A4C2F4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Translation</a:t>
            </a:r>
            <a:endParaRPr sz="13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56"/>
          <p:cNvSpPr txBox="1"/>
          <p:nvPr>
            <p:ph type="title"/>
          </p:nvPr>
        </p:nvSpPr>
        <p:spPr>
          <a:xfrm>
            <a:off x="0" y="0"/>
            <a:ext cx="7688400" cy="68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40">
                <a:solidFill>
                  <a:schemeClr val="accent2"/>
                </a:solidFill>
              </a:rPr>
              <a:t>Efficient Parameters</a:t>
            </a:r>
            <a:endParaRPr sz="2640">
              <a:solidFill>
                <a:schemeClr val="accen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40">
                <a:solidFill>
                  <a:srgbClr val="9E9E9E"/>
                </a:solidFill>
              </a:rPr>
              <a:t>Adapters</a:t>
            </a:r>
            <a:endParaRPr sz="2640">
              <a:solidFill>
                <a:srgbClr val="9E9E9E"/>
              </a:solidFill>
            </a:endParaRPr>
          </a:p>
        </p:txBody>
      </p:sp>
      <p:sp>
        <p:nvSpPr>
          <p:cNvPr id="709" name="Google Shape;709;p56"/>
          <p:cNvSpPr/>
          <p:nvPr/>
        </p:nvSpPr>
        <p:spPr>
          <a:xfrm>
            <a:off x="3759525" y="2018875"/>
            <a:ext cx="1840500" cy="12912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</a:t>
            </a:r>
            <a:endParaRPr/>
          </a:p>
        </p:txBody>
      </p:sp>
      <p:sp>
        <p:nvSpPr>
          <p:cNvPr id="710" name="Google Shape;710;p56"/>
          <p:cNvSpPr/>
          <p:nvPr/>
        </p:nvSpPr>
        <p:spPr>
          <a:xfrm>
            <a:off x="1081225" y="1389075"/>
            <a:ext cx="1312500" cy="3639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QA</a:t>
            </a:r>
            <a:endParaRPr sz="1300"/>
          </a:p>
        </p:txBody>
      </p:sp>
      <p:sp>
        <p:nvSpPr>
          <p:cNvPr id="711" name="Google Shape;711;p56"/>
          <p:cNvSpPr/>
          <p:nvPr/>
        </p:nvSpPr>
        <p:spPr>
          <a:xfrm>
            <a:off x="1081225" y="3390525"/>
            <a:ext cx="1312500" cy="3639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9525">
            <a:solidFill>
              <a:srgbClr val="93C4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RE</a:t>
            </a:r>
            <a:endParaRPr sz="1300"/>
          </a:p>
        </p:txBody>
      </p:sp>
      <p:sp>
        <p:nvSpPr>
          <p:cNvPr id="712" name="Google Shape;712;p56"/>
          <p:cNvSpPr/>
          <p:nvPr/>
        </p:nvSpPr>
        <p:spPr>
          <a:xfrm>
            <a:off x="1081225" y="2389800"/>
            <a:ext cx="1312500" cy="363900"/>
          </a:xfrm>
          <a:prstGeom prst="roundRect">
            <a:avLst>
              <a:gd fmla="val 16667" name="adj"/>
            </a:avLst>
          </a:prstGeom>
          <a:solidFill>
            <a:srgbClr val="B4A7D6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Fact Checking</a:t>
            </a:r>
            <a:endParaRPr sz="1300"/>
          </a:p>
        </p:txBody>
      </p:sp>
      <p:sp>
        <p:nvSpPr>
          <p:cNvPr id="713" name="Google Shape;713;p56"/>
          <p:cNvSpPr/>
          <p:nvPr/>
        </p:nvSpPr>
        <p:spPr>
          <a:xfrm>
            <a:off x="3987825" y="1804975"/>
            <a:ext cx="249600" cy="213900"/>
          </a:xfrm>
          <a:prstGeom prst="rect">
            <a:avLst/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4" name="Google Shape;714;p56"/>
          <p:cNvSpPr/>
          <p:nvPr/>
        </p:nvSpPr>
        <p:spPr>
          <a:xfrm>
            <a:off x="5181775" y="1804975"/>
            <a:ext cx="249600" cy="2139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5" name="Google Shape;715;p56"/>
          <p:cNvSpPr/>
          <p:nvPr/>
        </p:nvSpPr>
        <p:spPr>
          <a:xfrm>
            <a:off x="3987825" y="3310075"/>
            <a:ext cx="249600" cy="2139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rgbClr val="B6D7A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6" name="Google Shape;716;p56"/>
          <p:cNvSpPr/>
          <p:nvPr/>
        </p:nvSpPr>
        <p:spPr>
          <a:xfrm>
            <a:off x="5181775" y="3310075"/>
            <a:ext cx="249600" cy="213900"/>
          </a:xfrm>
          <a:prstGeom prst="rect">
            <a:avLst/>
          </a:prstGeom>
          <a:solidFill>
            <a:srgbClr val="A4C2F4"/>
          </a:solidFill>
          <a:ln cap="flat" cmpd="sng" w="9525">
            <a:solidFill>
              <a:srgbClr val="9FC5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7" name="Google Shape;717;p56"/>
          <p:cNvSpPr/>
          <p:nvPr/>
        </p:nvSpPr>
        <p:spPr>
          <a:xfrm>
            <a:off x="3509925" y="2557525"/>
            <a:ext cx="249600" cy="213900"/>
          </a:xfrm>
          <a:prstGeom prst="rect">
            <a:avLst/>
          </a:prstGeom>
          <a:solidFill>
            <a:srgbClr val="B4A7D6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8" name="Google Shape;718;p56"/>
          <p:cNvSpPr/>
          <p:nvPr/>
        </p:nvSpPr>
        <p:spPr>
          <a:xfrm>
            <a:off x="5600025" y="2557525"/>
            <a:ext cx="249600" cy="213900"/>
          </a:xfrm>
          <a:prstGeom prst="rect">
            <a:avLst/>
          </a:prstGeom>
          <a:solidFill>
            <a:srgbClr val="A2C4C9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19" name="Google Shape;719;p56"/>
          <p:cNvCxnSpPr>
            <a:stCxn id="714" idx="3"/>
            <a:endCxn id="720" idx="1"/>
          </p:cNvCxnSpPr>
          <p:nvPr/>
        </p:nvCxnSpPr>
        <p:spPr>
          <a:xfrm flipH="1" rot="10800000">
            <a:off x="5431375" y="1571125"/>
            <a:ext cx="1534500" cy="3408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21" name="Google Shape;721;p56"/>
          <p:cNvCxnSpPr>
            <a:stCxn id="710" idx="3"/>
            <a:endCxn id="713" idx="1"/>
          </p:cNvCxnSpPr>
          <p:nvPr/>
        </p:nvCxnSpPr>
        <p:spPr>
          <a:xfrm>
            <a:off x="2393725" y="1571025"/>
            <a:ext cx="1594200" cy="340800"/>
          </a:xfrm>
          <a:prstGeom prst="curvedConnector3">
            <a:avLst>
              <a:gd fmla="val 49997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22" name="Google Shape;722;p56"/>
          <p:cNvCxnSpPr>
            <a:stCxn id="712" idx="3"/>
            <a:endCxn id="717" idx="1"/>
          </p:cNvCxnSpPr>
          <p:nvPr/>
        </p:nvCxnSpPr>
        <p:spPr>
          <a:xfrm>
            <a:off x="2393725" y="2571750"/>
            <a:ext cx="1116300" cy="92700"/>
          </a:xfrm>
          <a:prstGeom prst="curvedConnector3">
            <a:avLst>
              <a:gd fmla="val 49996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23" name="Google Shape;723;p56"/>
          <p:cNvCxnSpPr>
            <a:stCxn id="711" idx="3"/>
            <a:endCxn id="715" idx="1"/>
          </p:cNvCxnSpPr>
          <p:nvPr/>
        </p:nvCxnSpPr>
        <p:spPr>
          <a:xfrm flipH="1" rot="10800000">
            <a:off x="2393725" y="3417075"/>
            <a:ext cx="1594200" cy="155400"/>
          </a:xfrm>
          <a:prstGeom prst="curvedConnector3">
            <a:avLst>
              <a:gd fmla="val 49997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24" name="Google Shape;724;p56"/>
          <p:cNvCxnSpPr>
            <a:stCxn id="725" idx="1"/>
            <a:endCxn id="716" idx="3"/>
          </p:cNvCxnSpPr>
          <p:nvPr/>
        </p:nvCxnSpPr>
        <p:spPr>
          <a:xfrm rot="10800000">
            <a:off x="5431375" y="3417025"/>
            <a:ext cx="1534500" cy="1554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26" name="Google Shape;726;p56"/>
          <p:cNvCxnSpPr>
            <a:stCxn id="727" idx="1"/>
            <a:endCxn id="718" idx="3"/>
          </p:cNvCxnSpPr>
          <p:nvPr/>
        </p:nvCxnSpPr>
        <p:spPr>
          <a:xfrm flipH="1">
            <a:off x="5849625" y="2571775"/>
            <a:ext cx="1116300" cy="927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8" name="Google Shape;728;p56"/>
          <p:cNvSpPr/>
          <p:nvPr/>
        </p:nvSpPr>
        <p:spPr>
          <a:xfrm>
            <a:off x="6965825" y="2389800"/>
            <a:ext cx="1312500" cy="363900"/>
          </a:xfrm>
          <a:prstGeom prst="roundRect">
            <a:avLst>
              <a:gd fmla="val 16667" name="adj"/>
            </a:avLst>
          </a:prstGeom>
          <a:solidFill>
            <a:srgbClr val="A2C4C9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Summarisation</a:t>
            </a:r>
            <a:endParaRPr sz="1300"/>
          </a:p>
        </p:txBody>
      </p:sp>
      <p:sp>
        <p:nvSpPr>
          <p:cNvPr id="729" name="Google Shape;729;p56"/>
          <p:cNvSpPr/>
          <p:nvPr/>
        </p:nvSpPr>
        <p:spPr>
          <a:xfrm>
            <a:off x="6965825" y="1389075"/>
            <a:ext cx="1312500" cy="363900"/>
          </a:xfrm>
          <a:prstGeom prst="roundRect">
            <a:avLst>
              <a:gd fmla="val 16667" name="adj"/>
            </a:avLst>
          </a:prstGeom>
          <a:solidFill>
            <a:srgbClr val="EA9999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Dialogue</a:t>
            </a:r>
            <a:endParaRPr sz="1300"/>
          </a:p>
        </p:txBody>
      </p:sp>
      <p:sp>
        <p:nvSpPr>
          <p:cNvPr id="730" name="Google Shape;730;p56"/>
          <p:cNvSpPr/>
          <p:nvPr/>
        </p:nvSpPr>
        <p:spPr>
          <a:xfrm>
            <a:off x="6965825" y="3390525"/>
            <a:ext cx="1312500" cy="363900"/>
          </a:xfrm>
          <a:prstGeom prst="roundRect">
            <a:avLst>
              <a:gd fmla="val 16667" name="adj"/>
            </a:avLst>
          </a:prstGeom>
          <a:solidFill>
            <a:srgbClr val="A4C2F4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Translation</a:t>
            </a:r>
            <a:endParaRPr sz="13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57"/>
          <p:cNvSpPr txBox="1"/>
          <p:nvPr>
            <p:ph type="title"/>
          </p:nvPr>
        </p:nvSpPr>
        <p:spPr>
          <a:xfrm>
            <a:off x="0" y="0"/>
            <a:ext cx="7688400" cy="68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40">
                <a:solidFill>
                  <a:schemeClr val="accent2"/>
                </a:solidFill>
              </a:rPr>
              <a:t>Efficient Parameters</a:t>
            </a:r>
            <a:endParaRPr sz="2640">
              <a:solidFill>
                <a:schemeClr val="accen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40">
                <a:solidFill>
                  <a:srgbClr val="9E9E9E"/>
                </a:solidFill>
              </a:rPr>
              <a:t>Low Rank Adaptation(LoRA)</a:t>
            </a:r>
            <a:endParaRPr sz="2640">
              <a:solidFill>
                <a:srgbClr val="9E9E9E"/>
              </a:solidFill>
            </a:endParaRPr>
          </a:p>
        </p:txBody>
      </p:sp>
      <p:grpSp>
        <p:nvGrpSpPr>
          <p:cNvPr id="736" name="Google Shape;736;p57"/>
          <p:cNvGrpSpPr/>
          <p:nvPr/>
        </p:nvGrpSpPr>
        <p:grpSpPr>
          <a:xfrm>
            <a:off x="996350" y="1286750"/>
            <a:ext cx="6903425" cy="3437800"/>
            <a:chOff x="996350" y="1286750"/>
            <a:chExt cx="6903425" cy="3437800"/>
          </a:xfrm>
        </p:grpSpPr>
        <p:sp>
          <p:nvSpPr>
            <p:cNvPr id="737" name="Google Shape;737;p57"/>
            <p:cNvSpPr/>
            <p:nvPr/>
          </p:nvSpPr>
          <p:spPr>
            <a:xfrm>
              <a:off x="3567600" y="1928950"/>
              <a:ext cx="2008800" cy="2153400"/>
            </a:xfrm>
            <a:prstGeom prst="roundRect">
              <a:avLst>
                <a:gd fmla="val 4800" name="adj"/>
              </a:avLst>
            </a:prstGeom>
            <a:solidFill>
              <a:srgbClr val="FFE599"/>
            </a:solidFill>
            <a:ln cap="flat" cmpd="sng" w="9525">
              <a:solidFill>
                <a:srgbClr val="FFF2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5000"/>
                <a:t>W</a:t>
              </a:r>
              <a:endParaRPr sz="2500"/>
            </a:p>
          </p:txBody>
        </p:sp>
        <p:sp>
          <p:nvSpPr>
            <p:cNvPr id="738" name="Google Shape;738;p57"/>
            <p:cNvSpPr/>
            <p:nvPr/>
          </p:nvSpPr>
          <p:spPr>
            <a:xfrm>
              <a:off x="3567600" y="4290750"/>
              <a:ext cx="2008800" cy="433800"/>
            </a:xfrm>
            <a:prstGeom prst="roundRect">
              <a:avLst>
                <a:gd fmla="val 16667" name="adj"/>
              </a:avLst>
            </a:prstGeom>
            <a:solidFill>
              <a:srgbClr val="D5A6BD"/>
            </a:solidFill>
            <a:ln cap="flat" cmpd="sng" w="9525">
              <a:solidFill>
                <a:srgbClr val="EAD1D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X</a:t>
              </a:r>
              <a:endParaRPr/>
            </a:p>
          </p:txBody>
        </p:sp>
        <p:sp>
          <p:nvSpPr>
            <p:cNvPr id="739" name="Google Shape;739;p57"/>
            <p:cNvSpPr/>
            <p:nvPr/>
          </p:nvSpPr>
          <p:spPr>
            <a:xfrm>
              <a:off x="3567600" y="1286750"/>
              <a:ext cx="2008800" cy="433800"/>
            </a:xfrm>
            <a:prstGeom prst="roundRect">
              <a:avLst>
                <a:gd fmla="val 16667" name="adj"/>
              </a:avLst>
            </a:prstGeom>
            <a:solidFill>
              <a:srgbClr val="D5A6BD"/>
            </a:solidFill>
            <a:ln cap="flat" cmpd="sng" w="9525">
              <a:solidFill>
                <a:srgbClr val="EAD1D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XW</a:t>
              </a:r>
              <a:endParaRPr/>
            </a:p>
          </p:txBody>
        </p:sp>
        <p:sp>
          <p:nvSpPr>
            <p:cNvPr id="740" name="Google Shape;740;p57"/>
            <p:cNvSpPr txBox="1"/>
            <p:nvPr/>
          </p:nvSpPr>
          <p:spPr>
            <a:xfrm>
              <a:off x="996350" y="2805550"/>
              <a:ext cx="18642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Lato"/>
                  <a:ea typeface="Lato"/>
                  <a:cs typeface="Lato"/>
                  <a:sym typeface="Lato"/>
                </a:rPr>
                <a:t>Projection (h)</a:t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pic>
          <p:nvPicPr>
            <p:cNvPr id="741" name="Google Shape;741;p57"/>
            <p:cNvPicPr preferRelativeResize="0"/>
            <p:nvPr/>
          </p:nvPicPr>
          <p:blipFill rotWithShape="1">
            <a:blip r:embed="rId3">
              <a:alphaModFix/>
            </a:blip>
            <a:srcRect b="0" l="0" r="48274" t="0"/>
            <a:stretch/>
          </p:blipFill>
          <p:spPr>
            <a:xfrm>
              <a:off x="6283450" y="2451775"/>
              <a:ext cx="1616325" cy="11077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p58"/>
          <p:cNvSpPr txBox="1"/>
          <p:nvPr>
            <p:ph type="title"/>
          </p:nvPr>
        </p:nvSpPr>
        <p:spPr>
          <a:xfrm>
            <a:off x="0" y="0"/>
            <a:ext cx="7688400" cy="68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40">
                <a:solidFill>
                  <a:schemeClr val="accent2"/>
                </a:solidFill>
              </a:rPr>
              <a:t>Efficient Parameters</a:t>
            </a:r>
            <a:endParaRPr sz="2640">
              <a:solidFill>
                <a:schemeClr val="accen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40">
                <a:solidFill>
                  <a:srgbClr val="9E9E9E"/>
                </a:solidFill>
              </a:rPr>
              <a:t>Low Rank Adaptation(LoRA)</a:t>
            </a:r>
            <a:endParaRPr sz="2640">
              <a:solidFill>
                <a:srgbClr val="9E9E9E"/>
              </a:solidFill>
            </a:endParaRPr>
          </a:p>
        </p:txBody>
      </p:sp>
      <p:sp>
        <p:nvSpPr>
          <p:cNvPr id="747" name="Google Shape;747;p58"/>
          <p:cNvSpPr/>
          <p:nvPr/>
        </p:nvSpPr>
        <p:spPr>
          <a:xfrm>
            <a:off x="2344073" y="2201534"/>
            <a:ext cx="1703400" cy="1832100"/>
          </a:xfrm>
          <a:prstGeom prst="roundRect">
            <a:avLst>
              <a:gd fmla="val 0" name="adj"/>
            </a:avLst>
          </a:prstGeom>
          <a:solidFill>
            <a:srgbClr val="FFE599"/>
          </a:solidFill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W</a:t>
            </a:r>
            <a:endParaRPr sz="5000"/>
          </a:p>
        </p:txBody>
      </p:sp>
      <p:sp>
        <p:nvSpPr>
          <p:cNvPr id="748" name="Google Shape;748;p58"/>
          <p:cNvSpPr/>
          <p:nvPr/>
        </p:nvSpPr>
        <p:spPr>
          <a:xfrm>
            <a:off x="2344073" y="4210810"/>
            <a:ext cx="1703400" cy="3693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EAD1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</a:t>
            </a:r>
            <a:endParaRPr/>
          </a:p>
        </p:txBody>
      </p:sp>
      <p:sp>
        <p:nvSpPr>
          <p:cNvPr id="749" name="Google Shape;749;p58"/>
          <p:cNvSpPr/>
          <p:nvPr/>
        </p:nvSpPr>
        <p:spPr>
          <a:xfrm>
            <a:off x="2344073" y="1655189"/>
            <a:ext cx="1703400" cy="3693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EAD1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</a:t>
            </a:r>
            <a:r>
              <a:rPr lang="en" sz="700"/>
              <a:t>1</a:t>
            </a:r>
            <a:endParaRPr sz="700"/>
          </a:p>
        </p:txBody>
      </p:sp>
      <p:sp>
        <p:nvSpPr>
          <p:cNvPr id="750" name="Google Shape;750;p58"/>
          <p:cNvSpPr txBox="1"/>
          <p:nvPr/>
        </p:nvSpPr>
        <p:spPr>
          <a:xfrm>
            <a:off x="763338" y="2947292"/>
            <a:ext cx="1580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Projection(h)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51" name="Google Shape;751;p58"/>
          <p:cNvSpPr/>
          <p:nvPr/>
        </p:nvSpPr>
        <p:spPr>
          <a:xfrm>
            <a:off x="5232845" y="4210810"/>
            <a:ext cx="1703400" cy="3693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EAD1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</a:t>
            </a:r>
            <a:endParaRPr/>
          </a:p>
        </p:txBody>
      </p:sp>
      <p:sp>
        <p:nvSpPr>
          <p:cNvPr id="752" name="Google Shape;752;p58"/>
          <p:cNvSpPr/>
          <p:nvPr/>
        </p:nvSpPr>
        <p:spPr>
          <a:xfrm>
            <a:off x="5232845" y="1655189"/>
            <a:ext cx="1703400" cy="3693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EAD1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</a:t>
            </a:r>
            <a:r>
              <a:rPr lang="en" sz="700"/>
              <a:t>2</a:t>
            </a:r>
            <a:endParaRPr sz="700"/>
          </a:p>
        </p:txBody>
      </p:sp>
      <p:sp>
        <p:nvSpPr>
          <p:cNvPr id="753" name="Google Shape;753;p58"/>
          <p:cNvSpPr/>
          <p:nvPr/>
        </p:nvSpPr>
        <p:spPr>
          <a:xfrm>
            <a:off x="5232845" y="3178363"/>
            <a:ext cx="1703400" cy="855000"/>
          </a:xfrm>
          <a:prstGeom prst="trapezoid">
            <a:avLst>
              <a:gd fmla="val 52774" name="adj"/>
            </a:avLst>
          </a:prstGeom>
          <a:solidFill>
            <a:srgbClr val="F9CB9C"/>
          </a:solidFill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</p:txBody>
      </p:sp>
      <p:sp>
        <p:nvSpPr>
          <p:cNvPr id="754" name="Google Shape;754;p58"/>
          <p:cNvSpPr/>
          <p:nvPr/>
        </p:nvSpPr>
        <p:spPr>
          <a:xfrm rot="10800000">
            <a:off x="5232792" y="2201418"/>
            <a:ext cx="1703400" cy="861000"/>
          </a:xfrm>
          <a:prstGeom prst="trapezoid">
            <a:avLst>
              <a:gd fmla="val 52774" name="adj"/>
            </a:avLst>
          </a:prstGeom>
          <a:solidFill>
            <a:srgbClr val="F9CB9C"/>
          </a:solidFill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755" name="Google Shape;755;p58"/>
          <p:cNvSpPr txBox="1"/>
          <p:nvPr/>
        </p:nvSpPr>
        <p:spPr>
          <a:xfrm>
            <a:off x="5294151" y="3382764"/>
            <a:ext cx="1580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Lato"/>
                <a:ea typeface="Lato"/>
                <a:cs typeface="Lato"/>
                <a:sym typeface="Lato"/>
              </a:rPr>
              <a:t>A</a:t>
            </a:r>
            <a:endParaRPr sz="3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56" name="Google Shape;756;p58"/>
          <p:cNvSpPr txBox="1"/>
          <p:nvPr/>
        </p:nvSpPr>
        <p:spPr>
          <a:xfrm>
            <a:off x="5294151" y="2302219"/>
            <a:ext cx="1580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Lato"/>
                <a:ea typeface="Lato"/>
                <a:cs typeface="Lato"/>
                <a:sym typeface="Lato"/>
              </a:rPr>
              <a:t>B</a:t>
            </a:r>
            <a:endParaRPr sz="30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757" name="Google Shape;757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99928" y="2836419"/>
            <a:ext cx="1580735" cy="56221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58" name="Google Shape;758;p58"/>
          <p:cNvCxnSpPr/>
          <p:nvPr/>
        </p:nvCxnSpPr>
        <p:spPr>
          <a:xfrm>
            <a:off x="9176150" y="7183425"/>
            <a:ext cx="1542600" cy="1542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9" name="Google Shape;759;p58"/>
          <p:cNvSpPr/>
          <p:nvPr/>
        </p:nvSpPr>
        <p:spPr>
          <a:xfrm>
            <a:off x="4451488" y="1655188"/>
            <a:ext cx="366000" cy="369300"/>
          </a:xfrm>
          <a:prstGeom prst="ellipse">
            <a:avLst/>
          </a:prstGeom>
          <a:solidFill>
            <a:srgbClr val="FFE599"/>
          </a:solidFill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0" name="Google Shape;760;p58"/>
          <p:cNvSpPr/>
          <p:nvPr/>
        </p:nvSpPr>
        <p:spPr>
          <a:xfrm>
            <a:off x="4399113" y="1593538"/>
            <a:ext cx="482100" cy="492600"/>
          </a:xfrm>
          <a:prstGeom prst="mathPlus">
            <a:avLst>
              <a:gd fmla="val 13106" name="adj1"/>
            </a:avLst>
          </a:prstGeom>
          <a:solidFill>
            <a:srgbClr val="D5A6BD"/>
          </a:solidFill>
          <a:ln cap="flat" cmpd="sng" w="9525">
            <a:solidFill>
              <a:srgbClr val="EAD1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61" name="Google Shape;761;p58"/>
          <p:cNvCxnSpPr>
            <a:stCxn id="749" idx="3"/>
            <a:endCxn id="760" idx="2"/>
          </p:cNvCxnSpPr>
          <p:nvPr/>
        </p:nvCxnSpPr>
        <p:spPr>
          <a:xfrm>
            <a:off x="4047473" y="1839839"/>
            <a:ext cx="415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62" name="Google Shape;762;p58"/>
          <p:cNvCxnSpPr>
            <a:stCxn id="752" idx="1"/>
            <a:endCxn id="760" idx="0"/>
          </p:cNvCxnSpPr>
          <p:nvPr/>
        </p:nvCxnSpPr>
        <p:spPr>
          <a:xfrm rot="10800000">
            <a:off x="4817345" y="1839839"/>
            <a:ext cx="415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63" name="Google Shape;763;p58"/>
          <p:cNvSpPr/>
          <p:nvPr/>
        </p:nvSpPr>
        <p:spPr>
          <a:xfrm>
            <a:off x="3788473" y="1034489"/>
            <a:ext cx="1703400" cy="3693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EAD1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</a:t>
            </a:r>
            <a:endParaRPr sz="700"/>
          </a:p>
        </p:txBody>
      </p:sp>
      <p:cxnSp>
        <p:nvCxnSpPr>
          <p:cNvPr id="764" name="Google Shape;764;p58"/>
          <p:cNvCxnSpPr>
            <a:stCxn id="760" idx="3"/>
            <a:endCxn id="763" idx="2"/>
          </p:cNvCxnSpPr>
          <p:nvPr/>
        </p:nvCxnSpPr>
        <p:spPr>
          <a:xfrm rot="10800000">
            <a:off x="4640163" y="1403832"/>
            <a:ext cx="0" cy="255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65" name="Google Shape;765;p58"/>
          <p:cNvSpPr/>
          <p:nvPr/>
        </p:nvSpPr>
        <p:spPr>
          <a:xfrm>
            <a:off x="7433475" y="1804725"/>
            <a:ext cx="1448100" cy="10317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EA9999"/>
          </a:solidFill>
          <a:ln cap="flat" cmpd="sng" w="9525">
            <a:solidFill>
              <a:srgbClr val="EA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User Chosen</a:t>
            </a:r>
            <a:endParaRPr sz="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Hyperparameter</a:t>
            </a:r>
            <a:endParaRPr sz="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Usually 2r</a:t>
            </a:r>
            <a:endParaRPr sz="800"/>
          </a:p>
        </p:txBody>
      </p:sp>
      <p:pic>
        <p:nvPicPr>
          <p:cNvPr id="766" name="Google Shape;766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297" y="1131625"/>
            <a:ext cx="1747586" cy="117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59"/>
          <p:cNvSpPr txBox="1"/>
          <p:nvPr>
            <p:ph type="title"/>
          </p:nvPr>
        </p:nvSpPr>
        <p:spPr>
          <a:xfrm>
            <a:off x="0" y="0"/>
            <a:ext cx="7688400" cy="68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40">
                <a:solidFill>
                  <a:schemeClr val="accent2"/>
                </a:solidFill>
              </a:rPr>
              <a:t>Efficient Parameters</a:t>
            </a:r>
            <a:endParaRPr sz="2640">
              <a:solidFill>
                <a:schemeClr val="accen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40">
                <a:solidFill>
                  <a:srgbClr val="9E9E9E"/>
                </a:solidFill>
              </a:rPr>
              <a:t>Infused Adapter((IA)^3)</a:t>
            </a:r>
            <a:endParaRPr sz="2640">
              <a:solidFill>
                <a:srgbClr val="9E9E9E"/>
              </a:solidFill>
            </a:endParaRPr>
          </a:p>
        </p:txBody>
      </p:sp>
      <p:grpSp>
        <p:nvGrpSpPr>
          <p:cNvPr id="772" name="Google Shape;772;p59"/>
          <p:cNvGrpSpPr/>
          <p:nvPr/>
        </p:nvGrpSpPr>
        <p:grpSpPr>
          <a:xfrm>
            <a:off x="822000" y="1286750"/>
            <a:ext cx="7252125" cy="3437800"/>
            <a:chOff x="945938" y="994250"/>
            <a:chExt cx="7252125" cy="3437800"/>
          </a:xfrm>
        </p:grpSpPr>
        <p:sp>
          <p:nvSpPr>
            <p:cNvPr id="773" name="Google Shape;773;p59"/>
            <p:cNvSpPr txBox="1"/>
            <p:nvPr/>
          </p:nvSpPr>
          <p:spPr>
            <a:xfrm>
              <a:off x="945938" y="2513000"/>
              <a:ext cx="18642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Lato"/>
                  <a:ea typeface="Lato"/>
                  <a:cs typeface="Lato"/>
                  <a:sym typeface="Lato"/>
                </a:rPr>
                <a:t>Projection (h)</a:t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774" name="Google Shape;774;p59"/>
            <p:cNvSpPr/>
            <p:nvPr/>
          </p:nvSpPr>
          <p:spPr>
            <a:xfrm>
              <a:off x="4239638" y="1636450"/>
              <a:ext cx="2008800" cy="2153400"/>
            </a:xfrm>
            <a:prstGeom prst="roundRect">
              <a:avLst>
                <a:gd fmla="val 4800" name="adj"/>
              </a:avLst>
            </a:prstGeom>
            <a:solidFill>
              <a:srgbClr val="FFE599"/>
            </a:solidFill>
            <a:ln cap="flat" cmpd="sng" w="9525">
              <a:solidFill>
                <a:srgbClr val="FFF2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5000"/>
                <a:t>W</a:t>
              </a:r>
              <a:endParaRPr sz="2500"/>
            </a:p>
          </p:txBody>
        </p:sp>
        <p:sp>
          <p:nvSpPr>
            <p:cNvPr id="775" name="Google Shape;775;p59"/>
            <p:cNvSpPr/>
            <p:nvPr/>
          </p:nvSpPr>
          <p:spPr>
            <a:xfrm>
              <a:off x="4239638" y="3998250"/>
              <a:ext cx="2008800" cy="433800"/>
            </a:xfrm>
            <a:prstGeom prst="roundRect">
              <a:avLst>
                <a:gd fmla="val 16667" name="adj"/>
              </a:avLst>
            </a:prstGeom>
            <a:solidFill>
              <a:srgbClr val="D5A6BD"/>
            </a:solidFill>
            <a:ln cap="flat" cmpd="sng" w="9525">
              <a:solidFill>
                <a:srgbClr val="EAD1D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X</a:t>
              </a:r>
              <a:endParaRPr/>
            </a:p>
          </p:txBody>
        </p:sp>
        <p:sp>
          <p:nvSpPr>
            <p:cNvPr id="776" name="Google Shape;776;p59"/>
            <p:cNvSpPr/>
            <p:nvPr/>
          </p:nvSpPr>
          <p:spPr>
            <a:xfrm>
              <a:off x="4239638" y="994250"/>
              <a:ext cx="2008800" cy="433800"/>
            </a:xfrm>
            <a:prstGeom prst="roundRect">
              <a:avLst>
                <a:gd fmla="val 16667" name="adj"/>
              </a:avLst>
            </a:prstGeom>
            <a:solidFill>
              <a:srgbClr val="D5A6BD"/>
            </a:solidFill>
            <a:ln cap="flat" cmpd="sng" w="9525">
              <a:solidFill>
                <a:srgbClr val="EAD1D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h</a:t>
              </a:r>
              <a:endParaRPr/>
            </a:p>
          </p:txBody>
        </p:sp>
        <p:sp>
          <p:nvSpPr>
            <p:cNvPr id="777" name="Google Shape;777;p59"/>
            <p:cNvSpPr/>
            <p:nvPr/>
          </p:nvSpPr>
          <p:spPr>
            <a:xfrm>
              <a:off x="2954538" y="1636450"/>
              <a:ext cx="626700" cy="2153400"/>
            </a:xfrm>
            <a:prstGeom prst="roundRect">
              <a:avLst>
                <a:gd fmla="val 16667" name="adj"/>
              </a:avLst>
            </a:prstGeom>
            <a:solidFill>
              <a:srgbClr val="F9CB9C"/>
            </a:solidFill>
            <a:ln cap="flat" cmpd="sng" w="9525">
              <a:solidFill>
                <a:srgbClr val="FFE5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" sz="3000">
                  <a:latin typeface="Charm"/>
                  <a:ea typeface="Charm"/>
                  <a:cs typeface="Charm"/>
                  <a:sym typeface="Charm"/>
                </a:rPr>
                <a:t>l</a:t>
              </a:r>
              <a:r>
                <a:rPr i="1" lang="en" sz="1900"/>
                <a:t>w</a:t>
              </a:r>
              <a:endParaRPr sz="1900"/>
            </a:p>
          </p:txBody>
        </p:sp>
        <p:pic>
          <p:nvPicPr>
            <p:cNvPr id="778" name="Google Shape;778;p5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333862" y="2382725"/>
              <a:ext cx="1864200" cy="6608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79" name="Google Shape;779;p59"/>
            <p:cNvSpPr/>
            <p:nvPr/>
          </p:nvSpPr>
          <p:spPr>
            <a:xfrm>
              <a:off x="3725638" y="2513050"/>
              <a:ext cx="369600" cy="400200"/>
            </a:xfrm>
            <a:prstGeom prst="ellipse">
              <a:avLst/>
            </a:prstGeom>
            <a:solidFill>
              <a:srgbClr val="D5A6BD"/>
            </a:solidFill>
            <a:ln cap="flat" cmpd="sng" w="9525">
              <a:solidFill>
                <a:srgbClr val="D5A6B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p59"/>
            <p:cNvSpPr/>
            <p:nvPr/>
          </p:nvSpPr>
          <p:spPr>
            <a:xfrm>
              <a:off x="3836536" y="2640792"/>
              <a:ext cx="148200" cy="144600"/>
            </a:xfrm>
            <a:prstGeom prst="ellipse">
              <a:avLst/>
            </a:prstGeom>
            <a:solidFill>
              <a:srgbClr val="FFE599"/>
            </a:solidFill>
            <a:ln cap="flat" cmpd="sng" w="9525">
              <a:solidFill>
                <a:srgbClr val="FFE5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781" name="Google Shape;781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33725" y="741925"/>
            <a:ext cx="1087900" cy="165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5A6BD"/>
        </a:solidFill>
      </p:bgPr>
    </p:bg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2"/>
          <p:cNvSpPr txBox="1"/>
          <p:nvPr>
            <p:ph type="title"/>
          </p:nvPr>
        </p:nvSpPr>
        <p:spPr>
          <a:xfrm>
            <a:off x="128550" y="224975"/>
            <a:ext cx="7688400" cy="68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40">
                <a:solidFill>
                  <a:srgbClr val="FFF2CC"/>
                </a:solidFill>
              </a:rPr>
              <a:t>Motivation</a:t>
            </a:r>
            <a:endParaRPr sz="4040">
              <a:solidFill>
                <a:srgbClr val="FFF2CC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60"/>
          <p:cNvSpPr txBox="1"/>
          <p:nvPr>
            <p:ph type="title"/>
          </p:nvPr>
        </p:nvSpPr>
        <p:spPr>
          <a:xfrm>
            <a:off x="0" y="0"/>
            <a:ext cx="7688400" cy="68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40">
                <a:solidFill>
                  <a:schemeClr val="accent2"/>
                </a:solidFill>
              </a:rPr>
              <a:t>Efficient Parameters</a:t>
            </a:r>
            <a:endParaRPr sz="2640">
              <a:solidFill>
                <a:srgbClr val="9E9E9E"/>
              </a:solidFill>
            </a:endParaRPr>
          </a:p>
        </p:txBody>
      </p:sp>
      <p:grpSp>
        <p:nvGrpSpPr>
          <p:cNvPr id="787" name="Google Shape;787;p60"/>
          <p:cNvGrpSpPr/>
          <p:nvPr/>
        </p:nvGrpSpPr>
        <p:grpSpPr>
          <a:xfrm>
            <a:off x="4258934" y="1807485"/>
            <a:ext cx="4742889" cy="2408523"/>
            <a:chOff x="945938" y="994250"/>
            <a:chExt cx="7252125" cy="3437800"/>
          </a:xfrm>
        </p:grpSpPr>
        <p:sp>
          <p:nvSpPr>
            <p:cNvPr id="788" name="Google Shape;788;p60"/>
            <p:cNvSpPr txBox="1"/>
            <p:nvPr/>
          </p:nvSpPr>
          <p:spPr>
            <a:xfrm>
              <a:off x="945938" y="2513000"/>
              <a:ext cx="1864200" cy="46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latin typeface="Lato"/>
                  <a:ea typeface="Lato"/>
                  <a:cs typeface="Lato"/>
                  <a:sym typeface="Lato"/>
                </a:rPr>
                <a:t>Projection (h)</a:t>
              </a:r>
              <a:endParaRPr sz="900"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789" name="Google Shape;789;p60"/>
            <p:cNvSpPr/>
            <p:nvPr/>
          </p:nvSpPr>
          <p:spPr>
            <a:xfrm>
              <a:off x="4239638" y="1636450"/>
              <a:ext cx="2008800" cy="2153400"/>
            </a:xfrm>
            <a:prstGeom prst="roundRect">
              <a:avLst>
                <a:gd fmla="val 4800" name="adj"/>
              </a:avLst>
            </a:prstGeom>
            <a:solidFill>
              <a:srgbClr val="FFE599"/>
            </a:solidFill>
            <a:ln cap="flat" cmpd="sng" w="9525">
              <a:solidFill>
                <a:srgbClr val="FFF2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5000"/>
                <a:t>W</a:t>
              </a:r>
              <a:endParaRPr sz="2500"/>
            </a:p>
          </p:txBody>
        </p:sp>
        <p:sp>
          <p:nvSpPr>
            <p:cNvPr id="790" name="Google Shape;790;p60"/>
            <p:cNvSpPr/>
            <p:nvPr/>
          </p:nvSpPr>
          <p:spPr>
            <a:xfrm>
              <a:off x="4239638" y="3998250"/>
              <a:ext cx="2008800" cy="433800"/>
            </a:xfrm>
            <a:prstGeom prst="roundRect">
              <a:avLst>
                <a:gd fmla="val 16667" name="adj"/>
              </a:avLst>
            </a:prstGeom>
            <a:solidFill>
              <a:srgbClr val="D5A6BD"/>
            </a:solidFill>
            <a:ln cap="flat" cmpd="sng" w="9525">
              <a:solidFill>
                <a:srgbClr val="EAD1D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X</a:t>
              </a:r>
              <a:endParaRPr/>
            </a:p>
          </p:txBody>
        </p:sp>
        <p:sp>
          <p:nvSpPr>
            <p:cNvPr id="791" name="Google Shape;791;p60"/>
            <p:cNvSpPr/>
            <p:nvPr/>
          </p:nvSpPr>
          <p:spPr>
            <a:xfrm>
              <a:off x="4239638" y="994250"/>
              <a:ext cx="2008800" cy="433800"/>
            </a:xfrm>
            <a:prstGeom prst="roundRect">
              <a:avLst>
                <a:gd fmla="val 16667" name="adj"/>
              </a:avLst>
            </a:prstGeom>
            <a:solidFill>
              <a:srgbClr val="D5A6BD"/>
            </a:solidFill>
            <a:ln cap="flat" cmpd="sng" w="9525">
              <a:solidFill>
                <a:srgbClr val="EAD1D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h</a:t>
              </a:r>
              <a:endParaRPr/>
            </a:p>
          </p:txBody>
        </p:sp>
        <p:sp>
          <p:nvSpPr>
            <p:cNvPr id="792" name="Google Shape;792;p60"/>
            <p:cNvSpPr/>
            <p:nvPr/>
          </p:nvSpPr>
          <p:spPr>
            <a:xfrm>
              <a:off x="2954538" y="1636450"/>
              <a:ext cx="626700" cy="2153400"/>
            </a:xfrm>
            <a:prstGeom prst="roundRect">
              <a:avLst>
                <a:gd fmla="val 16667" name="adj"/>
              </a:avLst>
            </a:prstGeom>
            <a:solidFill>
              <a:srgbClr val="F9CB9C"/>
            </a:solidFill>
            <a:ln cap="flat" cmpd="sng" w="9525">
              <a:solidFill>
                <a:srgbClr val="FFE5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" sz="2200">
                  <a:latin typeface="Charm"/>
                  <a:ea typeface="Charm"/>
                  <a:cs typeface="Charm"/>
                  <a:sym typeface="Charm"/>
                </a:rPr>
                <a:t>l</a:t>
              </a:r>
              <a:r>
                <a:rPr i="1" lang="en" sz="1100"/>
                <a:t>w</a:t>
              </a:r>
              <a:endParaRPr sz="1100"/>
            </a:p>
          </p:txBody>
        </p:sp>
        <p:pic>
          <p:nvPicPr>
            <p:cNvPr id="793" name="Google Shape;793;p6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333862" y="2382725"/>
              <a:ext cx="1864200" cy="6608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94" name="Google Shape;794;p60"/>
            <p:cNvSpPr/>
            <p:nvPr/>
          </p:nvSpPr>
          <p:spPr>
            <a:xfrm>
              <a:off x="3725638" y="2513050"/>
              <a:ext cx="369600" cy="400200"/>
            </a:xfrm>
            <a:prstGeom prst="ellipse">
              <a:avLst/>
            </a:prstGeom>
            <a:solidFill>
              <a:srgbClr val="D5A6BD"/>
            </a:solidFill>
            <a:ln cap="flat" cmpd="sng" w="9525">
              <a:solidFill>
                <a:srgbClr val="D5A6B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60"/>
            <p:cNvSpPr/>
            <p:nvPr/>
          </p:nvSpPr>
          <p:spPr>
            <a:xfrm>
              <a:off x="3836536" y="2640792"/>
              <a:ext cx="148200" cy="144600"/>
            </a:xfrm>
            <a:prstGeom prst="ellipse">
              <a:avLst/>
            </a:prstGeom>
            <a:solidFill>
              <a:srgbClr val="FFE599"/>
            </a:solidFill>
            <a:ln cap="flat" cmpd="sng" w="9525">
              <a:solidFill>
                <a:srgbClr val="FFE5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96" name="Google Shape;796;p60"/>
          <p:cNvSpPr/>
          <p:nvPr/>
        </p:nvSpPr>
        <p:spPr>
          <a:xfrm>
            <a:off x="1008553" y="2528312"/>
            <a:ext cx="971400" cy="1170600"/>
          </a:xfrm>
          <a:prstGeom prst="roundRect">
            <a:avLst>
              <a:gd fmla="val 0" name="adj"/>
            </a:avLst>
          </a:prstGeom>
          <a:solidFill>
            <a:srgbClr val="FFE599"/>
          </a:solidFill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W</a:t>
            </a:r>
            <a:endParaRPr sz="5000"/>
          </a:p>
        </p:txBody>
      </p:sp>
      <p:sp>
        <p:nvSpPr>
          <p:cNvPr id="797" name="Google Shape;797;p60"/>
          <p:cNvSpPr/>
          <p:nvPr/>
        </p:nvSpPr>
        <p:spPr>
          <a:xfrm>
            <a:off x="1008553" y="3812073"/>
            <a:ext cx="971400" cy="236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EAD1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</a:t>
            </a:r>
            <a:endParaRPr/>
          </a:p>
        </p:txBody>
      </p:sp>
      <p:sp>
        <p:nvSpPr>
          <p:cNvPr id="798" name="Google Shape;798;p60"/>
          <p:cNvSpPr/>
          <p:nvPr/>
        </p:nvSpPr>
        <p:spPr>
          <a:xfrm>
            <a:off x="1008553" y="2179243"/>
            <a:ext cx="971400" cy="236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EAD1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</a:t>
            </a:r>
            <a:r>
              <a:rPr lang="en" sz="700"/>
              <a:t>1</a:t>
            </a:r>
            <a:endParaRPr sz="700"/>
          </a:p>
        </p:txBody>
      </p:sp>
      <p:sp>
        <p:nvSpPr>
          <p:cNvPr id="799" name="Google Shape;799;p60"/>
          <p:cNvSpPr txBox="1"/>
          <p:nvPr/>
        </p:nvSpPr>
        <p:spPr>
          <a:xfrm>
            <a:off x="1" y="3004800"/>
            <a:ext cx="1008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Lato"/>
                <a:ea typeface="Lato"/>
                <a:cs typeface="Lato"/>
                <a:sym typeface="Lato"/>
              </a:rPr>
              <a:t>Projection(h)</a:t>
            </a:r>
            <a:endParaRPr sz="9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00" name="Google Shape;800;p60"/>
          <p:cNvSpPr/>
          <p:nvPr/>
        </p:nvSpPr>
        <p:spPr>
          <a:xfrm>
            <a:off x="2656139" y="3812073"/>
            <a:ext cx="971400" cy="236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EAD1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</a:t>
            </a:r>
            <a:endParaRPr/>
          </a:p>
        </p:txBody>
      </p:sp>
      <p:sp>
        <p:nvSpPr>
          <p:cNvPr id="801" name="Google Shape;801;p60"/>
          <p:cNvSpPr/>
          <p:nvPr/>
        </p:nvSpPr>
        <p:spPr>
          <a:xfrm>
            <a:off x="2656139" y="2179243"/>
            <a:ext cx="971400" cy="236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EAD1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</a:t>
            </a:r>
            <a:r>
              <a:rPr lang="en" sz="700"/>
              <a:t>2</a:t>
            </a:r>
            <a:endParaRPr sz="700"/>
          </a:p>
        </p:txBody>
      </p:sp>
      <p:sp>
        <p:nvSpPr>
          <p:cNvPr id="802" name="Google Shape;802;p60"/>
          <p:cNvSpPr/>
          <p:nvPr/>
        </p:nvSpPr>
        <p:spPr>
          <a:xfrm>
            <a:off x="2656139" y="3152425"/>
            <a:ext cx="971400" cy="546300"/>
          </a:xfrm>
          <a:prstGeom prst="trapezoid">
            <a:avLst>
              <a:gd fmla="val 52774" name="adj"/>
            </a:avLst>
          </a:prstGeom>
          <a:solidFill>
            <a:srgbClr val="F9CB9C"/>
          </a:solidFill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</p:txBody>
      </p:sp>
      <p:sp>
        <p:nvSpPr>
          <p:cNvPr id="803" name="Google Shape;803;p60"/>
          <p:cNvSpPr/>
          <p:nvPr/>
        </p:nvSpPr>
        <p:spPr>
          <a:xfrm rot="10800000">
            <a:off x="2656229" y="2528146"/>
            <a:ext cx="971400" cy="550200"/>
          </a:xfrm>
          <a:prstGeom prst="trapezoid">
            <a:avLst>
              <a:gd fmla="val 52774" name="adj"/>
            </a:avLst>
          </a:prstGeom>
          <a:solidFill>
            <a:srgbClr val="F9CB9C"/>
          </a:solidFill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804" name="Google Shape;804;p60"/>
          <p:cNvSpPr txBox="1"/>
          <p:nvPr/>
        </p:nvSpPr>
        <p:spPr>
          <a:xfrm>
            <a:off x="2691105" y="3283020"/>
            <a:ext cx="901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A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05" name="Google Shape;805;p60"/>
          <p:cNvSpPr txBox="1"/>
          <p:nvPr/>
        </p:nvSpPr>
        <p:spPr>
          <a:xfrm>
            <a:off x="2691105" y="2592641"/>
            <a:ext cx="901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B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806" name="Google Shape;806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49901" y="2933950"/>
            <a:ext cx="816025" cy="359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07" name="Google Shape;807;p60"/>
          <p:cNvCxnSpPr>
            <a:stCxn id="798" idx="0"/>
          </p:cNvCxnSpPr>
          <p:nvPr/>
        </p:nvCxnSpPr>
        <p:spPr>
          <a:xfrm rot="-5400000">
            <a:off x="1765753" y="1728043"/>
            <a:ext cx="179700" cy="722700"/>
          </a:xfrm>
          <a:prstGeom prst="curved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08" name="Google Shape;808;p60"/>
          <p:cNvCxnSpPr>
            <a:stCxn id="801" idx="0"/>
          </p:cNvCxnSpPr>
          <p:nvPr/>
        </p:nvCxnSpPr>
        <p:spPr>
          <a:xfrm flipH="1" rot="5400000">
            <a:off x="2690639" y="1728043"/>
            <a:ext cx="179700" cy="722700"/>
          </a:xfrm>
          <a:prstGeom prst="curved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09" name="Google Shape;809;p60"/>
          <p:cNvCxnSpPr/>
          <p:nvPr/>
        </p:nvCxnSpPr>
        <p:spPr>
          <a:xfrm rot="10800000">
            <a:off x="2318108" y="1650538"/>
            <a:ext cx="0" cy="217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10" name="Google Shape;810;p60"/>
          <p:cNvSpPr/>
          <p:nvPr/>
        </p:nvSpPr>
        <p:spPr>
          <a:xfrm>
            <a:off x="2210499" y="1850679"/>
            <a:ext cx="208800" cy="236100"/>
          </a:xfrm>
          <a:prstGeom prst="ellipse">
            <a:avLst/>
          </a:prstGeom>
          <a:solidFill>
            <a:srgbClr val="FFE599"/>
          </a:solidFill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1" name="Google Shape;811;p60"/>
          <p:cNvSpPr/>
          <p:nvPr/>
        </p:nvSpPr>
        <p:spPr>
          <a:xfrm>
            <a:off x="2180627" y="1811290"/>
            <a:ext cx="275100" cy="314700"/>
          </a:xfrm>
          <a:prstGeom prst="mathPlus">
            <a:avLst>
              <a:gd fmla="val 13106" name="adj1"/>
            </a:avLst>
          </a:prstGeom>
          <a:solidFill>
            <a:srgbClr val="D5A6BD"/>
          </a:solidFill>
          <a:ln cap="flat" cmpd="sng" w="9525">
            <a:solidFill>
              <a:srgbClr val="EAD1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2" name="Google Shape;812;p60"/>
          <p:cNvSpPr/>
          <p:nvPr/>
        </p:nvSpPr>
        <p:spPr>
          <a:xfrm>
            <a:off x="1832464" y="1414393"/>
            <a:ext cx="971400" cy="236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EAD1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</a:t>
            </a:r>
            <a:endParaRPr sz="7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61"/>
          <p:cNvSpPr txBox="1"/>
          <p:nvPr>
            <p:ph type="title"/>
          </p:nvPr>
        </p:nvSpPr>
        <p:spPr>
          <a:xfrm>
            <a:off x="0" y="0"/>
            <a:ext cx="7688400" cy="68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40">
                <a:solidFill>
                  <a:schemeClr val="accent2"/>
                </a:solidFill>
              </a:rPr>
              <a:t>Efficient Parameters</a:t>
            </a:r>
            <a:endParaRPr sz="2640">
              <a:solidFill>
                <a:srgbClr val="9E9E9E"/>
              </a:solidFill>
            </a:endParaRPr>
          </a:p>
        </p:txBody>
      </p:sp>
      <p:grpSp>
        <p:nvGrpSpPr>
          <p:cNvPr id="818" name="Google Shape;818;p61"/>
          <p:cNvGrpSpPr/>
          <p:nvPr/>
        </p:nvGrpSpPr>
        <p:grpSpPr>
          <a:xfrm>
            <a:off x="4258934" y="1807485"/>
            <a:ext cx="4742889" cy="2408523"/>
            <a:chOff x="945938" y="994250"/>
            <a:chExt cx="7252125" cy="3437800"/>
          </a:xfrm>
        </p:grpSpPr>
        <p:sp>
          <p:nvSpPr>
            <p:cNvPr id="819" name="Google Shape;819;p61"/>
            <p:cNvSpPr txBox="1"/>
            <p:nvPr/>
          </p:nvSpPr>
          <p:spPr>
            <a:xfrm>
              <a:off x="945938" y="2513000"/>
              <a:ext cx="1864200" cy="46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latin typeface="Lato"/>
                  <a:ea typeface="Lato"/>
                  <a:cs typeface="Lato"/>
                  <a:sym typeface="Lato"/>
                </a:rPr>
                <a:t>Projection (h)</a:t>
              </a:r>
              <a:endParaRPr sz="900"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820" name="Google Shape;820;p61"/>
            <p:cNvSpPr/>
            <p:nvPr/>
          </p:nvSpPr>
          <p:spPr>
            <a:xfrm>
              <a:off x="4239638" y="1636450"/>
              <a:ext cx="2008800" cy="2153400"/>
            </a:xfrm>
            <a:prstGeom prst="roundRect">
              <a:avLst>
                <a:gd fmla="val 4800" name="adj"/>
              </a:avLst>
            </a:prstGeom>
            <a:solidFill>
              <a:srgbClr val="FFE599"/>
            </a:solidFill>
            <a:ln cap="flat" cmpd="sng" w="9525">
              <a:solidFill>
                <a:srgbClr val="FFF2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5000"/>
                <a:t>W</a:t>
              </a:r>
              <a:endParaRPr sz="2500"/>
            </a:p>
          </p:txBody>
        </p:sp>
        <p:sp>
          <p:nvSpPr>
            <p:cNvPr id="821" name="Google Shape;821;p61"/>
            <p:cNvSpPr/>
            <p:nvPr/>
          </p:nvSpPr>
          <p:spPr>
            <a:xfrm>
              <a:off x="4239638" y="3998250"/>
              <a:ext cx="2008800" cy="433800"/>
            </a:xfrm>
            <a:prstGeom prst="roundRect">
              <a:avLst>
                <a:gd fmla="val 16667" name="adj"/>
              </a:avLst>
            </a:prstGeom>
            <a:solidFill>
              <a:srgbClr val="D5A6BD"/>
            </a:solidFill>
            <a:ln cap="flat" cmpd="sng" w="9525">
              <a:solidFill>
                <a:srgbClr val="EAD1D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X</a:t>
              </a:r>
              <a:endParaRPr/>
            </a:p>
          </p:txBody>
        </p:sp>
        <p:sp>
          <p:nvSpPr>
            <p:cNvPr id="822" name="Google Shape;822;p61"/>
            <p:cNvSpPr/>
            <p:nvPr/>
          </p:nvSpPr>
          <p:spPr>
            <a:xfrm>
              <a:off x="4239638" y="994250"/>
              <a:ext cx="2008800" cy="433800"/>
            </a:xfrm>
            <a:prstGeom prst="roundRect">
              <a:avLst>
                <a:gd fmla="val 16667" name="adj"/>
              </a:avLst>
            </a:prstGeom>
            <a:solidFill>
              <a:srgbClr val="D5A6BD"/>
            </a:solidFill>
            <a:ln cap="flat" cmpd="sng" w="9525">
              <a:solidFill>
                <a:srgbClr val="EAD1D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h</a:t>
              </a:r>
              <a:endParaRPr/>
            </a:p>
          </p:txBody>
        </p:sp>
        <p:sp>
          <p:nvSpPr>
            <p:cNvPr id="823" name="Google Shape;823;p61"/>
            <p:cNvSpPr/>
            <p:nvPr/>
          </p:nvSpPr>
          <p:spPr>
            <a:xfrm>
              <a:off x="2954538" y="1636450"/>
              <a:ext cx="626700" cy="2153400"/>
            </a:xfrm>
            <a:prstGeom prst="roundRect">
              <a:avLst>
                <a:gd fmla="val 16667" name="adj"/>
              </a:avLst>
            </a:prstGeom>
            <a:solidFill>
              <a:srgbClr val="F9CB9C"/>
            </a:solidFill>
            <a:ln cap="flat" cmpd="sng" w="9525">
              <a:solidFill>
                <a:srgbClr val="FFE5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" sz="2200">
                  <a:latin typeface="Charm"/>
                  <a:ea typeface="Charm"/>
                  <a:cs typeface="Charm"/>
                  <a:sym typeface="Charm"/>
                </a:rPr>
                <a:t>l</a:t>
              </a:r>
              <a:r>
                <a:rPr i="1" lang="en" sz="1100"/>
                <a:t>w</a:t>
              </a:r>
              <a:endParaRPr sz="1100"/>
            </a:p>
          </p:txBody>
        </p:sp>
        <p:pic>
          <p:nvPicPr>
            <p:cNvPr id="824" name="Google Shape;824;p6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333862" y="2382725"/>
              <a:ext cx="1864200" cy="6608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25" name="Google Shape;825;p61"/>
            <p:cNvSpPr/>
            <p:nvPr/>
          </p:nvSpPr>
          <p:spPr>
            <a:xfrm>
              <a:off x="3725638" y="2513050"/>
              <a:ext cx="369600" cy="400200"/>
            </a:xfrm>
            <a:prstGeom prst="ellipse">
              <a:avLst/>
            </a:prstGeom>
            <a:solidFill>
              <a:srgbClr val="D5A6BD"/>
            </a:solidFill>
            <a:ln cap="flat" cmpd="sng" w="9525">
              <a:solidFill>
                <a:srgbClr val="D5A6B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61"/>
            <p:cNvSpPr/>
            <p:nvPr/>
          </p:nvSpPr>
          <p:spPr>
            <a:xfrm>
              <a:off x="3836536" y="2640792"/>
              <a:ext cx="148200" cy="144600"/>
            </a:xfrm>
            <a:prstGeom prst="ellipse">
              <a:avLst/>
            </a:prstGeom>
            <a:solidFill>
              <a:srgbClr val="FFE599"/>
            </a:solidFill>
            <a:ln cap="flat" cmpd="sng" w="9525">
              <a:solidFill>
                <a:srgbClr val="FFE5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27" name="Google Shape;827;p61"/>
          <p:cNvSpPr/>
          <p:nvPr/>
        </p:nvSpPr>
        <p:spPr>
          <a:xfrm>
            <a:off x="1008553" y="2528312"/>
            <a:ext cx="971400" cy="1170600"/>
          </a:xfrm>
          <a:prstGeom prst="roundRect">
            <a:avLst>
              <a:gd fmla="val 0" name="adj"/>
            </a:avLst>
          </a:prstGeom>
          <a:solidFill>
            <a:srgbClr val="FFE599"/>
          </a:solidFill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W</a:t>
            </a:r>
            <a:endParaRPr sz="5000"/>
          </a:p>
        </p:txBody>
      </p:sp>
      <p:sp>
        <p:nvSpPr>
          <p:cNvPr id="828" name="Google Shape;828;p61"/>
          <p:cNvSpPr/>
          <p:nvPr/>
        </p:nvSpPr>
        <p:spPr>
          <a:xfrm>
            <a:off x="1008553" y="3812073"/>
            <a:ext cx="971400" cy="236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EAD1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</a:t>
            </a:r>
            <a:endParaRPr/>
          </a:p>
        </p:txBody>
      </p:sp>
      <p:sp>
        <p:nvSpPr>
          <p:cNvPr id="829" name="Google Shape;829;p61"/>
          <p:cNvSpPr/>
          <p:nvPr/>
        </p:nvSpPr>
        <p:spPr>
          <a:xfrm>
            <a:off x="1008553" y="2179243"/>
            <a:ext cx="971400" cy="236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EAD1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</a:t>
            </a:r>
            <a:r>
              <a:rPr lang="en" sz="700"/>
              <a:t>1</a:t>
            </a:r>
            <a:endParaRPr sz="700"/>
          </a:p>
        </p:txBody>
      </p:sp>
      <p:sp>
        <p:nvSpPr>
          <p:cNvPr id="830" name="Google Shape;830;p61"/>
          <p:cNvSpPr txBox="1"/>
          <p:nvPr/>
        </p:nvSpPr>
        <p:spPr>
          <a:xfrm>
            <a:off x="1" y="3004800"/>
            <a:ext cx="1008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Lato"/>
                <a:ea typeface="Lato"/>
                <a:cs typeface="Lato"/>
                <a:sym typeface="Lato"/>
              </a:rPr>
              <a:t>Projection(h)</a:t>
            </a:r>
            <a:endParaRPr sz="9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31" name="Google Shape;831;p61"/>
          <p:cNvSpPr/>
          <p:nvPr/>
        </p:nvSpPr>
        <p:spPr>
          <a:xfrm>
            <a:off x="2656139" y="3812073"/>
            <a:ext cx="971400" cy="236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EAD1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</a:t>
            </a:r>
            <a:endParaRPr/>
          </a:p>
        </p:txBody>
      </p:sp>
      <p:sp>
        <p:nvSpPr>
          <p:cNvPr id="832" name="Google Shape;832;p61"/>
          <p:cNvSpPr/>
          <p:nvPr/>
        </p:nvSpPr>
        <p:spPr>
          <a:xfrm>
            <a:off x="2656139" y="2179243"/>
            <a:ext cx="971400" cy="236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EAD1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</a:t>
            </a:r>
            <a:r>
              <a:rPr lang="en" sz="700"/>
              <a:t>2</a:t>
            </a:r>
            <a:endParaRPr sz="700"/>
          </a:p>
        </p:txBody>
      </p:sp>
      <p:sp>
        <p:nvSpPr>
          <p:cNvPr id="833" name="Google Shape;833;p61"/>
          <p:cNvSpPr/>
          <p:nvPr/>
        </p:nvSpPr>
        <p:spPr>
          <a:xfrm>
            <a:off x="2656139" y="3152425"/>
            <a:ext cx="971400" cy="546300"/>
          </a:xfrm>
          <a:prstGeom prst="trapezoid">
            <a:avLst>
              <a:gd fmla="val 52774" name="adj"/>
            </a:avLst>
          </a:prstGeom>
          <a:solidFill>
            <a:srgbClr val="F9CB9C"/>
          </a:solidFill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</p:txBody>
      </p:sp>
      <p:sp>
        <p:nvSpPr>
          <p:cNvPr id="834" name="Google Shape;834;p61"/>
          <p:cNvSpPr/>
          <p:nvPr/>
        </p:nvSpPr>
        <p:spPr>
          <a:xfrm rot="10800000">
            <a:off x="2656229" y="2528146"/>
            <a:ext cx="971400" cy="550200"/>
          </a:xfrm>
          <a:prstGeom prst="trapezoid">
            <a:avLst>
              <a:gd fmla="val 52774" name="adj"/>
            </a:avLst>
          </a:prstGeom>
          <a:solidFill>
            <a:srgbClr val="F9CB9C"/>
          </a:solidFill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835" name="Google Shape;835;p61"/>
          <p:cNvSpPr txBox="1"/>
          <p:nvPr/>
        </p:nvSpPr>
        <p:spPr>
          <a:xfrm>
            <a:off x="2691105" y="3283020"/>
            <a:ext cx="901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A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36" name="Google Shape;836;p61"/>
          <p:cNvSpPr txBox="1"/>
          <p:nvPr/>
        </p:nvSpPr>
        <p:spPr>
          <a:xfrm>
            <a:off x="2691105" y="2592641"/>
            <a:ext cx="901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B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837" name="Google Shape;837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49901" y="2933950"/>
            <a:ext cx="816025" cy="359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38" name="Google Shape;838;p61"/>
          <p:cNvCxnSpPr>
            <a:stCxn id="829" idx="0"/>
          </p:cNvCxnSpPr>
          <p:nvPr/>
        </p:nvCxnSpPr>
        <p:spPr>
          <a:xfrm rot="-5400000">
            <a:off x="1765753" y="1728043"/>
            <a:ext cx="179700" cy="722700"/>
          </a:xfrm>
          <a:prstGeom prst="curved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39" name="Google Shape;839;p61"/>
          <p:cNvCxnSpPr>
            <a:stCxn id="832" idx="0"/>
          </p:cNvCxnSpPr>
          <p:nvPr/>
        </p:nvCxnSpPr>
        <p:spPr>
          <a:xfrm flipH="1" rot="5400000">
            <a:off x="2690639" y="1728043"/>
            <a:ext cx="179700" cy="722700"/>
          </a:xfrm>
          <a:prstGeom prst="curved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40" name="Google Shape;840;p61"/>
          <p:cNvCxnSpPr/>
          <p:nvPr/>
        </p:nvCxnSpPr>
        <p:spPr>
          <a:xfrm rot="10800000">
            <a:off x="2318108" y="1650538"/>
            <a:ext cx="0" cy="217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41" name="Google Shape;841;p61"/>
          <p:cNvSpPr/>
          <p:nvPr/>
        </p:nvSpPr>
        <p:spPr>
          <a:xfrm>
            <a:off x="2210499" y="1850679"/>
            <a:ext cx="208800" cy="236100"/>
          </a:xfrm>
          <a:prstGeom prst="ellipse">
            <a:avLst/>
          </a:prstGeom>
          <a:solidFill>
            <a:srgbClr val="FFE599"/>
          </a:solidFill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2" name="Google Shape;842;p61"/>
          <p:cNvSpPr/>
          <p:nvPr/>
        </p:nvSpPr>
        <p:spPr>
          <a:xfrm>
            <a:off x="2180627" y="1811290"/>
            <a:ext cx="275100" cy="314700"/>
          </a:xfrm>
          <a:prstGeom prst="mathPlus">
            <a:avLst>
              <a:gd fmla="val 13106" name="adj1"/>
            </a:avLst>
          </a:prstGeom>
          <a:solidFill>
            <a:srgbClr val="D5A6BD"/>
          </a:solidFill>
          <a:ln cap="flat" cmpd="sng" w="9525">
            <a:solidFill>
              <a:srgbClr val="EAD1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3" name="Google Shape;843;p61"/>
          <p:cNvSpPr/>
          <p:nvPr/>
        </p:nvSpPr>
        <p:spPr>
          <a:xfrm>
            <a:off x="1832464" y="1414393"/>
            <a:ext cx="971400" cy="236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EAD1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</a:t>
            </a:r>
            <a:endParaRPr sz="700"/>
          </a:p>
        </p:txBody>
      </p:sp>
      <p:sp>
        <p:nvSpPr>
          <p:cNvPr id="844" name="Google Shape;844;p61"/>
          <p:cNvSpPr/>
          <p:nvPr/>
        </p:nvSpPr>
        <p:spPr>
          <a:xfrm>
            <a:off x="3937875" y="656325"/>
            <a:ext cx="2097300" cy="906000"/>
          </a:xfrm>
          <a:prstGeom prst="wedgeRoundRectCallout">
            <a:avLst>
              <a:gd fmla="val -20833" name="adj1"/>
              <a:gd fmla="val 62500" name="adj2"/>
              <a:gd fmla="val 0" name="adj3"/>
            </a:avLst>
          </a:prstGeom>
          <a:solidFill>
            <a:srgbClr val="EA9999"/>
          </a:solidFill>
          <a:ln cap="flat" cmpd="sng" w="9525">
            <a:solidFill>
              <a:srgbClr val="F4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→ Efficient to Train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→ task-specific modifications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→ Doesn’t require retaining of weight for individual tasks</a:t>
            </a:r>
            <a:endParaRPr sz="1000"/>
          </a:p>
        </p:txBody>
      </p:sp>
      <p:pic>
        <p:nvPicPr>
          <p:cNvPr id="845" name="Google Shape;845;p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897" y="636875"/>
            <a:ext cx="1747586" cy="117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6" name="Google Shape;846;p6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875775" y="703300"/>
            <a:ext cx="1087900" cy="165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50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p62"/>
          <p:cNvSpPr txBox="1"/>
          <p:nvPr>
            <p:ph type="title"/>
          </p:nvPr>
        </p:nvSpPr>
        <p:spPr>
          <a:xfrm>
            <a:off x="0" y="0"/>
            <a:ext cx="7688400" cy="68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40">
                <a:solidFill>
                  <a:schemeClr val="accent2"/>
                </a:solidFill>
              </a:rPr>
              <a:t>Efficient Parameters</a:t>
            </a:r>
            <a:endParaRPr sz="2640">
              <a:solidFill>
                <a:schemeClr val="accen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6">
                <a:solidFill>
                  <a:srgbClr val="9E9E9E"/>
                </a:solidFill>
              </a:rPr>
              <a:t>Results on the Baseline Generator</a:t>
            </a:r>
            <a:endParaRPr sz="2306">
              <a:solidFill>
                <a:schemeClr val="accent2"/>
              </a:solidFill>
            </a:endParaRPr>
          </a:p>
        </p:txBody>
      </p:sp>
      <p:graphicFrame>
        <p:nvGraphicFramePr>
          <p:cNvPr id="852" name="Google Shape;852;p62"/>
          <p:cNvGraphicFramePr/>
          <p:nvPr/>
        </p:nvGraphicFramePr>
        <p:xfrm>
          <a:off x="38" y="1712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{F6EC28E8-ABD2-47BF-8E0E-D12825FEBC13}</a:tableStyleId>
              </a:tblPr>
              <a:tblGrid>
                <a:gridCol w="1306275"/>
                <a:gridCol w="1306275"/>
                <a:gridCol w="1306275"/>
                <a:gridCol w="1306275"/>
                <a:gridCol w="1306275"/>
                <a:gridCol w="1306275"/>
                <a:gridCol w="1306275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C27BA0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C27BA0"/>
                          </a:solidFill>
                        </a:rPr>
                        <a:t>Full fine-tune</a:t>
                      </a:r>
                      <a:endParaRPr>
                        <a:solidFill>
                          <a:srgbClr val="C27BA0"/>
                        </a:solidFill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C27BA0"/>
                          </a:solidFill>
                        </a:rPr>
                        <a:t>LoRA(r=16)</a:t>
                      </a:r>
                      <a:endParaRPr>
                        <a:solidFill>
                          <a:srgbClr val="C27BA0"/>
                        </a:solidFill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C27BA0"/>
                          </a:solidFill>
                        </a:rPr>
                        <a:t>LoRA(r=32)</a:t>
                      </a:r>
                      <a:endParaRPr>
                        <a:solidFill>
                          <a:srgbClr val="C27BA0"/>
                        </a:solidFill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C27BA0"/>
                          </a:solidFill>
                        </a:rPr>
                        <a:t>LoRA(r=64)</a:t>
                      </a:r>
                      <a:endParaRPr>
                        <a:solidFill>
                          <a:srgbClr val="C27BA0"/>
                        </a:solidFill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C27BA0"/>
                          </a:solidFill>
                        </a:rPr>
                        <a:t>LoRA(r=128)</a:t>
                      </a:r>
                      <a:endParaRPr>
                        <a:solidFill>
                          <a:srgbClr val="C27BA0"/>
                        </a:solidFill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C27BA0"/>
                          </a:solidFill>
                        </a:rPr>
                        <a:t>(IA)^3</a:t>
                      </a:r>
                      <a:endParaRPr>
                        <a:solidFill>
                          <a:srgbClr val="C27BA0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FFF2CC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C27BA0"/>
                          </a:solidFill>
                        </a:rPr>
                        <a:t>Trainable Parameters</a:t>
                      </a:r>
                      <a:endParaRPr sz="800">
                        <a:solidFill>
                          <a:srgbClr val="C27BA0"/>
                        </a:solidFill>
                      </a:endParaRPr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accent1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~60.5M</a:t>
                      </a:r>
                      <a:endParaRPr sz="1600">
                        <a:solidFill>
                          <a:schemeClr val="accent1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accent1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~590k</a:t>
                      </a:r>
                      <a:endParaRPr sz="1600">
                        <a:solidFill>
                          <a:schemeClr val="accent1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accent1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~1.18M</a:t>
                      </a:r>
                      <a:endParaRPr sz="1600">
                        <a:solidFill>
                          <a:schemeClr val="accent1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accent1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~2.35M</a:t>
                      </a:r>
                      <a:endParaRPr sz="1600">
                        <a:solidFill>
                          <a:schemeClr val="accent1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accent1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~4.75M</a:t>
                      </a:r>
                      <a:endParaRPr sz="1600">
                        <a:solidFill>
                          <a:schemeClr val="accent1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accent1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~45k</a:t>
                      </a:r>
                      <a:endParaRPr sz="1600">
                        <a:solidFill>
                          <a:schemeClr val="accent1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C27BA0"/>
                          </a:solidFill>
                        </a:rPr>
                        <a:t>Exact Match</a:t>
                      </a:r>
                      <a:endParaRPr sz="800">
                        <a:solidFill>
                          <a:srgbClr val="C27BA0"/>
                        </a:solidFill>
                      </a:endParaRPr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accent1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79.43</a:t>
                      </a:r>
                      <a:endParaRPr sz="1600">
                        <a:solidFill>
                          <a:schemeClr val="accent1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accent1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73.03</a:t>
                      </a:r>
                      <a:endParaRPr sz="1600">
                        <a:solidFill>
                          <a:schemeClr val="accent1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accent1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74.33</a:t>
                      </a:r>
                      <a:endParaRPr sz="1600">
                        <a:solidFill>
                          <a:schemeClr val="accent1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accent1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76.54</a:t>
                      </a:r>
                      <a:endParaRPr sz="1600">
                        <a:solidFill>
                          <a:schemeClr val="accent1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accent1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78.72</a:t>
                      </a:r>
                      <a:endParaRPr sz="1600">
                        <a:solidFill>
                          <a:schemeClr val="accent1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accent1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67.37</a:t>
                      </a:r>
                      <a:endParaRPr sz="1600">
                        <a:solidFill>
                          <a:schemeClr val="accent1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C27BA0"/>
                          </a:solidFill>
                        </a:rPr>
                        <a:t>F1 Score</a:t>
                      </a:r>
                      <a:endParaRPr sz="800">
                        <a:solidFill>
                          <a:srgbClr val="C27BA0"/>
                        </a:solidFill>
                      </a:endParaRPr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accent1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85.97</a:t>
                      </a:r>
                      <a:endParaRPr sz="1600">
                        <a:solidFill>
                          <a:schemeClr val="accent1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accent1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79.86</a:t>
                      </a:r>
                      <a:endParaRPr sz="1600">
                        <a:solidFill>
                          <a:schemeClr val="accent1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accent1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81.32</a:t>
                      </a:r>
                      <a:endParaRPr sz="1600">
                        <a:solidFill>
                          <a:schemeClr val="accent1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accent1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82.95</a:t>
                      </a:r>
                      <a:endParaRPr sz="1600">
                        <a:solidFill>
                          <a:schemeClr val="accent1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accent1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84.86</a:t>
                      </a:r>
                      <a:endParaRPr sz="1600">
                        <a:solidFill>
                          <a:schemeClr val="accent1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accent1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72.48</a:t>
                      </a:r>
                      <a:endParaRPr sz="1600">
                        <a:solidFill>
                          <a:schemeClr val="accent1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56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p63"/>
          <p:cNvSpPr txBox="1"/>
          <p:nvPr>
            <p:ph type="title"/>
          </p:nvPr>
        </p:nvSpPr>
        <p:spPr>
          <a:xfrm>
            <a:off x="0" y="0"/>
            <a:ext cx="7688400" cy="68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40">
                <a:solidFill>
                  <a:schemeClr val="accent2"/>
                </a:solidFill>
              </a:rPr>
              <a:t>Data Pre-processing for FiD</a:t>
            </a:r>
            <a:endParaRPr sz="2640">
              <a:solidFill>
                <a:schemeClr val="accent2"/>
              </a:solidFill>
            </a:endParaRPr>
          </a:p>
        </p:txBody>
      </p:sp>
      <p:grpSp>
        <p:nvGrpSpPr>
          <p:cNvPr id="858" name="Google Shape;858;p63"/>
          <p:cNvGrpSpPr/>
          <p:nvPr/>
        </p:nvGrpSpPr>
        <p:grpSpPr>
          <a:xfrm>
            <a:off x="1432825" y="1580838"/>
            <a:ext cx="987600" cy="433825"/>
            <a:chOff x="1432825" y="1580838"/>
            <a:chExt cx="987600" cy="433825"/>
          </a:xfrm>
        </p:grpSpPr>
        <p:sp>
          <p:nvSpPr>
            <p:cNvPr id="859" name="Google Shape;859;p63"/>
            <p:cNvSpPr/>
            <p:nvPr/>
          </p:nvSpPr>
          <p:spPr>
            <a:xfrm>
              <a:off x="1432825" y="1580838"/>
              <a:ext cx="149700" cy="128400"/>
            </a:xfrm>
            <a:prstGeom prst="wedgeEllipseCallout">
              <a:avLst>
                <a:gd fmla="val -20833" name="adj1"/>
                <a:gd fmla="val 62500" name="adj2"/>
              </a:avLst>
            </a:prstGeom>
            <a:solidFill>
              <a:srgbClr val="EA9999"/>
            </a:solidFill>
            <a:ln cap="flat" cmpd="sng" w="9525">
              <a:solidFill>
                <a:srgbClr val="EA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p63"/>
            <p:cNvSpPr/>
            <p:nvPr/>
          </p:nvSpPr>
          <p:spPr>
            <a:xfrm>
              <a:off x="1642300" y="1580838"/>
              <a:ext cx="149700" cy="128400"/>
            </a:xfrm>
            <a:prstGeom prst="wedgeEllipseCallout">
              <a:avLst>
                <a:gd fmla="val -20833" name="adj1"/>
                <a:gd fmla="val 62500" name="adj2"/>
              </a:avLst>
            </a:prstGeom>
            <a:solidFill>
              <a:srgbClr val="B6D7A8"/>
            </a:solidFill>
            <a:ln cap="flat" cmpd="sng" w="9525">
              <a:solidFill>
                <a:srgbClr val="B6D7A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" name="Google Shape;861;p63"/>
            <p:cNvSpPr/>
            <p:nvPr/>
          </p:nvSpPr>
          <p:spPr>
            <a:xfrm>
              <a:off x="1851775" y="1580838"/>
              <a:ext cx="149700" cy="128400"/>
            </a:xfrm>
            <a:prstGeom prst="wedgeEllipseCallout">
              <a:avLst>
                <a:gd fmla="val -20833" name="adj1"/>
                <a:gd fmla="val 62500" name="adj2"/>
              </a:avLst>
            </a:prstGeom>
            <a:solidFill>
              <a:srgbClr val="EA9999"/>
            </a:solidFill>
            <a:ln cap="flat" cmpd="sng" w="9525">
              <a:solidFill>
                <a:srgbClr val="EA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" name="Google Shape;862;p63"/>
            <p:cNvSpPr/>
            <p:nvPr/>
          </p:nvSpPr>
          <p:spPr>
            <a:xfrm>
              <a:off x="2061250" y="1580838"/>
              <a:ext cx="149700" cy="128400"/>
            </a:xfrm>
            <a:prstGeom prst="wedgeEllipseCallout">
              <a:avLst>
                <a:gd fmla="val -20833" name="adj1"/>
                <a:gd fmla="val 62500" name="adj2"/>
              </a:avLst>
            </a:prstGeom>
            <a:solidFill>
              <a:srgbClr val="EA9999"/>
            </a:solidFill>
            <a:ln cap="flat" cmpd="sng" w="9525">
              <a:solidFill>
                <a:srgbClr val="EA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63"/>
            <p:cNvSpPr/>
            <p:nvPr/>
          </p:nvSpPr>
          <p:spPr>
            <a:xfrm>
              <a:off x="2270725" y="1580838"/>
              <a:ext cx="149700" cy="128400"/>
            </a:xfrm>
            <a:prstGeom prst="wedgeEllipseCallout">
              <a:avLst>
                <a:gd fmla="val -20833" name="adj1"/>
                <a:gd fmla="val 62500" name="adj2"/>
              </a:avLst>
            </a:prstGeom>
            <a:solidFill>
              <a:srgbClr val="EA9999"/>
            </a:solidFill>
            <a:ln cap="flat" cmpd="sng" w="9525">
              <a:solidFill>
                <a:srgbClr val="EA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63"/>
            <p:cNvSpPr/>
            <p:nvPr/>
          </p:nvSpPr>
          <p:spPr>
            <a:xfrm>
              <a:off x="1432825" y="1886263"/>
              <a:ext cx="149700" cy="128400"/>
            </a:xfrm>
            <a:prstGeom prst="wedgeEllipseCallout">
              <a:avLst>
                <a:gd fmla="val -20833" name="adj1"/>
                <a:gd fmla="val 62500" name="adj2"/>
              </a:avLst>
            </a:prstGeom>
            <a:solidFill>
              <a:srgbClr val="EA9999"/>
            </a:solidFill>
            <a:ln cap="flat" cmpd="sng" w="9525">
              <a:solidFill>
                <a:srgbClr val="EA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63"/>
            <p:cNvSpPr/>
            <p:nvPr/>
          </p:nvSpPr>
          <p:spPr>
            <a:xfrm>
              <a:off x="1642300" y="1886263"/>
              <a:ext cx="149700" cy="128400"/>
            </a:xfrm>
            <a:prstGeom prst="wedgeEllipseCallout">
              <a:avLst>
                <a:gd fmla="val -20833" name="adj1"/>
                <a:gd fmla="val 62500" name="adj2"/>
              </a:avLst>
            </a:prstGeom>
            <a:solidFill>
              <a:srgbClr val="EA9999"/>
            </a:solidFill>
            <a:ln cap="flat" cmpd="sng" w="9525">
              <a:solidFill>
                <a:srgbClr val="EA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63"/>
            <p:cNvSpPr/>
            <p:nvPr/>
          </p:nvSpPr>
          <p:spPr>
            <a:xfrm>
              <a:off x="1851775" y="1886263"/>
              <a:ext cx="149700" cy="128400"/>
            </a:xfrm>
            <a:prstGeom prst="wedgeEllipseCallout">
              <a:avLst>
                <a:gd fmla="val -20833" name="adj1"/>
                <a:gd fmla="val 62500" name="adj2"/>
              </a:avLst>
            </a:prstGeom>
            <a:solidFill>
              <a:srgbClr val="EA9999"/>
            </a:solidFill>
            <a:ln cap="flat" cmpd="sng" w="9525">
              <a:solidFill>
                <a:srgbClr val="EA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63"/>
            <p:cNvSpPr/>
            <p:nvPr/>
          </p:nvSpPr>
          <p:spPr>
            <a:xfrm>
              <a:off x="2061250" y="1886263"/>
              <a:ext cx="149700" cy="128400"/>
            </a:xfrm>
            <a:prstGeom prst="wedgeEllipseCallout">
              <a:avLst>
                <a:gd fmla="val -20833" name="adj1"/>
                <a:gd fmla="val 62500" name="adj2"/>
              </a:avLst>
            </a:prstGeom>
            <a:solidFill>
              <a:srgbClr val="B6D7A8"/>
            </a:solidFill>
            <a:ln cap="flat" cmpd="sng" w="9525">
              <a:solidFill>
                <a:srgbClr val="B6D7A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63"/>
            <p:cNvSpPr/>
            <p:nvPr/>
          </p:nvSpPr>
          <p:spPr>
            <a:xfrm>
              <a:off x="2270725" y="1886263"/>
              <a:ext cx="149700" cy="128400"/>
            </a:xfrm>
            <a:prstGeom prst="wedgeEllipseCallout">
              <a:avLst>
                <a:gd fmla="val -20833" name="adj1"/>
                <a:gd fmla="val 62500" name="adj2"/>
              </a:avLst>
            </a:prstGeom>
            <a:solidFill>
              <a:srgbClr val="EA9999"/>
            </a:solidFill>
            <a:ln cap="flat" cmpd="sng" w="9525">
              <a:solidFill>
                <a:srgbClr val="EA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69" name="Google Shape;869;p63"/>
          <p:cNvSpPr/>
          <p:nvPr/>
        </p:nvSpPr>
        <p:spPr>
          <a:xfrm>
            <a:off x="393125" y="1391100"/>
            <a:ext cx="777600" cy="8133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EAD1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HPQA</a:t>
            </a:r>
            <a:endParaRPr/>
          </a:p>
        </p:txBody>
      </p:sp>
      <p:sp>
        <p:nvSpPr>
          <p:cNvPr id="870" name="Google Shape;870;p63"/>
          <p:cNvSpPr/>
          <p:nvPr/>
        </p:nvSpPr>
        <p:spPr>
          <a:xfrm>
            <a:off x="4124450" y="1122700"/>
            <a:ext cx="149700" cy="1284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1" name="Google Shape;871;p63"/>
          <p:cNvSpPr/>
          <p:nvPr/>
        </p:nvSpPr>
        <p:spPr>
          <a:xfrm>
            <a:off x="4333925" y="1122700"/>
            <a:ext cx="149700" cy="1284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2" name="Google Shape;872;p63"/>
          <p:cNvSpPr/>
          <p:nvPr/>
        </p:nvSpPr>
        <p:spPr>
          <a:xfrm>
            <a:off x="4543400" y="1122700"/>
            <a:ext cx="149700" cy="1284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3" name="Google Shape;873;p63"/>
          <p:cNvSpPr/>
          <p:nvPr/>
        </p:nvSpPr>
        <p:spPr>
          <a:xfrm>
            <a:off x="4752875" y="1122700"/>
            <a:ext cx="149700" cy="1284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4" name="Google Shape;874;p63"/>
          <p:cNvSpPr/>
          <p:nvPr/>
        </p:nvSpPr>
        <p:spPr>
          <a:xfrm>
            <a:off x="4962350" y="1122700"/>
            <a:ext cx="149700" cy="1284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5" name="Google Shape;875;p63"/>
          <p:cNvSpPr/>
          <p:nvPr/>
        </p:nvSpPr>
        <p:spPr>
          <a:xfrm>
            <a:off x="4124450" y="1428125"/>
            <a:ext cx="149700" cy="1284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6" name="Google Shape;876;p63"/>
          <p:cNvSpPr/>
          <p:nvPr/>
        </p:nvSpPr>
        <p:spPr>
          <a:xfrm>
            <a:off x="4333925" y="1428125"/>
            <a:ext cx="149700" cy="1284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7" name="Google Shape;877;p63"/>
          <p:cNvSpPr/>
          <p:nvPr/>
        </p:nvSpPr>
        <p:spPr>
          <a:xfrm>
            <a:off x="4543400" y="1428125"/>
            <a:ext cx="149700" cy="1284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8" name="Google Shape;878;p63"/>
          <p:cNvSpPr/>
          <p:nvPr/>
        </p:nvSpPr>
        <p:spPr>
          <a:xfrm>
            <a:off x="4752875" y="1428125"/>
            <a:ext cx="149700" cy="1284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9" name="Google Shape;879;p63"/>
          <p:cNvSpPr/>
          <p:nvPr/>
        </p:nvSpPr>
        <p:spPr>
          <a:xfrm>
            <a:off x="4962350" y="1428125"/>
            <a:ext cx="149700" cy="1284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0" name="Google Shape;880;p63"/>
          <p:cNvSpPr/>
          <p:nvPr/>
        </p:nvSpPr>
        <p:spPr>
          <a:xfrm>
            <a:off x="4124450" y="1733550"/>
            <a:ext cx="149700" cy="1284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1" name="Google Shape;881;p63"/>
          <p:cNvSpPr/>
          <p:nvPr/>
        </p:nvSpPr>
        <p:spPr>
          <a:xfrm>
            <a:off x="4333925" y="1733550"/>
            <a:ext cx="149700" cy="1284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2" name="Google Shape;882;p63"/>
          <p:cNvSpPr/>
          <p:nvPr/>
        </p:nvSpPr>
        <p:spPr>
          <a:xfrm>
            <a:off x="4543400" y="1733550"/>
            <a:ext cx="149700" cy="1284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3" name="Google Shape;883;p63"/>
          <p:cNvSpPr/>
          <p:nvPr/>
        </p:nvSpPr>
        <p:spPr>
          <a:xfrm>
            <a:off x="4752875" y="1733550"/>
            <a:ext cx="149700" cy="1284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4" name="Google Shape;884;p63"/>
          <p:cNvSpPr/>
          <p:nvPr/>
        </p:nvSpPr>
        <p:spPr>
          <a:xfrm>
            <a:off x="4962350" y="1733550"/>
            <a:ext cx="149700" cy="1284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5" name="Google Shape;885;p63"/>
          <p:cNvSpPr/>
          <p:nvPr/>
        </p:nvSpPr>
        <p:spPr>
          <a:xfrm>
            <a:off x="4124450" y="2038975"/>
            <a:ext cx="149700" cy="1284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6" name="Google Shape;886;p63"/>
          <p:cNvSpPr/>
          <p:nvPr/>
        </p:nvSpPr>
        <p:spPr>
          <a:xfrm>
            <a:off x="4333925" y="2038975"/>
            <a:ext cx="149700" cy="1284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7" name="Google Shape;887;p63"/>
          <p:cNvSpPr/>
          <p:nvPr/>
        </p:nvSpPr>
        <p:spPr>
          <a:xfrm>
            <a:off x="4543400" y="2038975"/>
            <a:ext cx="149700" cy="1284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8" name="Google Shape;888;p63"/>
          <p:cNvSpPr/>
          <p:nvPr/>
        </p:nvSpPr>
        <p:spPr>
          <a:xfrm>
            <a:off x="4752875" y="2038975"/>
            <a:ext cx="149700" cy="1284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9" name="Google Shape;889;p63"/>
          <p:cNvSpPr/>
          <p:nvPr/>
        </p:nvSpPr>
        <p:spPr>
          <a:xfrm>
            <a:off x="4962350" y="2038975"/>
            <a:ext cx="149700" cy="1284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0" name="Google Shape;890;p63"/>
          <p:cNvSpPr/>
          <p:nvPr/>
        </p:nvSpPr>
        <p:spPr>
          <a:xfrm>
            <a:off x="4124450" y="2344400"/>
            <a:ext cx="149700" cy="1284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1" name="Google Shape;891;p63"/>
          <p:cNvSpPr/>
          <p:nvPr/>
        </p:nvSpPr>
        <p:spPr>
          <a:xfrm>
            <a:off x="4333925" y="2344400"/>
            <a:ext cx="149700" cy="1284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2" name="Google Shape;892;p63"/>
          <p:cNvSpPr/>
          <p:nvPr/>
        </p:nvSpPr>
        <p:spPr>
          <a:xfrm>
            <a:off x="4543400" y="2344400"/>
            <a:ext cx="149700" cy="1284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3" name="Google Shape;893;p63"/>
          <p:cNvSpPr/>
          <p:nvPr/>
        </p:nvSpPr>
        <p:spPr>
          <a:xfrm>
            <a:off x="4752875" y="2344400"/>
            <a:ext cx="149700" cy="1284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4" name="Google Shape;894;p63"/>
          <p:cNvSpPr/>
          <p:nvPr/>
        </p:nvSpPr>
        <p:spPr>
          <a:xfrm>
            <a:off x="4962350" y="2344400"/>
            <a:ext cx="149700" cy="1284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5" name="Google Shape;895;p63"/>
          <p:cNvSpPr/>
          <p:nvPr/>
        </p:nvSpPr>
        <p:spPr>
          <a:xfrm>
            <a:off x="1505250" y="3267300"/>
            <a:ext cx="1341300" cy="14838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 cap="flat" cmpd="sng" w="9525">
            <a:solidFill>
              <a:srgbClr val="FFE5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Database</a:t>
            </a:r>
            <a:endParaRPr/>
          </a:p>
        </p:txBody>
      </p:sp>
      <p:cxnSp>
        <p:nvCxnSpPr>
          <p:cNvPr id="896" name="Google Shape;896;p63"/>
          <p:cNvCxnSpPr>
            <a:stCxn id="869" idx="2"/>
            <a:endCxn id="895" idx="1"/>
          </p:cNvCxnSpPr>
          <p:nvPr/>
        </p:nvCxnSpPr>
        <p:spPr>
          <a:xfrm flipH="1" rot="-5400000">
            <a:off x="241175" y="2745150"/>
            <a:ext cx="1804800" cy="723300"/>
          </a:xfrm>
          <a:prstGeom prst="curved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97" name="Google Shape;897;p63"/>
          <p:cNvSpPr/>
          <p:nvPr/>
        </p:nvSpPr>
        <p:spPr>
          <a:xfrm>
            <a:off x="3947600" y="3267300"/>
            <a:ext cx="1341300" cy="14838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EAD1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BM25</a:t>
            </a:r>
            <a:endParaRPr/>
          </a:p>
        </p:txBody>
      </p:sp>
      <p:cxnSp>
        <p:nvCxnSpPr>
          <p:cNvPr id="898" name="Google Shape;898;p63"/>
          <p:cNvCxnSpPr>
            <a:stCxn id="895" idx="3"/>
            <a:endCxn id="897" idx="1"/>
          </p:cNvCxnSpPr>
          <p:nvPr/>
        </p:nvCxnSpPr>
        <p:spPr>
          <a:xfrm>
            <a:off x="2846550" y="4009200"/>
            <a:ext cx="1101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99" name="Google Shape;899;p63"/>
          <p:cNvSpPr/>
          <p:nvPr/>
        </p:nvSpPr>
        <p:spPr>
          <a:xfrm rot="5400000">
            <a:off x="4564700" y="2137188"/>
            <a:ext cx="107100" cy="9762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00" name="Google Shape;900;p63"/>
          <p:cNvCxnSpPr>
            <a:stCxn id="897" idx="0"/>
            <a:endCxn id="899" idx="1"/>
          </p:cNvCxnSpPr>
          <p:nvPr/>
        </p:nvCxnSpPr>
        <p:spPr>
          <a:xfrm rot="10800000">
            <a:off x="4618250" y="2678700"/>
            <a:ext cx="0" cy="588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01" name="Google Shape;901;p63"/>
          <p:cNvCxnSpPr/>
          <p:nvPr/>
        </p:nvCxnSpPr>
        <p:spPr>
          <a:xfrm>
            <a:off x="2489700" y="1812000"/>
            <a:ext cx="1548000" cy="1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02" name="Google Shape;902;p63"/>
          <p:cNvCxnSpPr>
            <a:endCxn id="897" idx="1"/>
          </p:cNvCxnSpPr>
          <p:nvPr/>
        </p:nvCxnSpPr>
        <p:spPr>
          <a:xfrm>
            <a:off x="1170800" y="1797600"/>
            <a:ext cx="2776800" cy="2211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903" name="Google Shape;903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0425" y="2792916"/>
            <a:ext cx="322200" cy="322200"/>
          </a:xfrm>
          <a:prstGeom prst="ellipse">
            <a:avLst/>
          </a:prstGeom>
          <a:noFill/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904" name="Google Shape;904;p63"/>
          <p:cNvCxnSpPr/>
          <p:nvPr/>
        </p:nvCxnSpPr>
        <p:spPr>
          <a:xfrm>
            <a:off x="5488500" y="1812000"/>
            <a:ext cx="989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05" name="Google Shape;905;p63"/>
          <p:cNvSpPr/>
          <p:nvPr/>
        </p:nvSpPr>
        <p:spPr>
          <a:xfrm>
            <a:off x="6700800" y="1122700"/>
            <a:ext cx="149700" cy="1284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6" name="Google Shape;906;p63"/>
          <p:cNvSpPr/>
          <p:nvPr/>
        </p:nvSpPr>
        <p:spPr>
          <a:xfrm>
            <a:off x="6910275" y="1122700"/>
            <a:ext cx="149700" cy="1284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7" name="Google Shape;907;p63"/>
          <p:cNvSpPr/>
          <p:nvPr/>
        </p:nvSpPr>
        <p:spPr>
          <a:xfrm>
            <a:off x="7119750" y="1122700"/>
            <a:ext cx="149700" cy="1284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8" name="Google Shape;908;p63"/>
          <p:cNvSpPr/>
          <p:nvPr/>
        </p:nvSpPr>
        <p:spPr>
          <a:xfrm>
            <a:off x="7329225" y="1122700"/>
            <a:ext cx="149700" cy="1284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9" name="Google Shape;909;p63"/>
          <p:cNvSpPr/>
          <p:nvPr/>
        </p:nvSpPr>
        <p:spPr>
          <a:xfrm>
            <a:off x="7538700" y="1122700"/>
            <a:ext cx="149700" cy="1284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0" name="Google Shape;910;p63"/>
          <p:cNvSpPr/>
          <p:nvPr/>
        </p:nvSpPr>
        <p:spPr>
          <a:xfrm>
            <a:off x="6700800" y="1428125"/>
            <a:ext cx="149700" cy="1284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1" name="Google Shape;911;p63"/>
          <p:cNvSpPr/>
          <p:nvPr/>
        </p:nvSpPr>
        <p:spPr>
          <a:xfrm>
            <a:off x="6910275" y="1428125"/>
            <a:ext cx="149700" cy="1284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2" name="Google Shape;912;p63"/>
          <p:cNvSpPr/>
          <p:nvPr/>
        </p:nvSpPr>
        <p:spPr>
          <a:xfrm>
            <a:off x="7119750" y="1428125"/>
            <a:ext cx="149700" cy="1284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3" name="Google Shape;913;p63"/>
          <p:cNvSpPr/>
          <p:nvPr/>
        </p:nvSpPr>
        <p:spPr>
          <a:xfrm>
            <a:off x="7329225" y="1428125"/>
            <a:ext cx="149700" cy="1284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4" name="Google Shape;914;p63"/>
          <p:cNvSpPr/>
          <p:nvPr/>
        </p:nvSpPr>
        <p:spPr>
          <a:xfrm>
            <a:off x="7538700" y="1428125"/>
            <a:ext cx="149700" cy="1284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5" name="Google Shape;915;p63"/>
          <p:cNvSpPr/>
          <p:nvPr/>
        </p:nvSpPr>
        <p:spPr>
          <a:xfrm>
            <a:off x="6700800" y="1733550"/>
            <a:ext cx="149700" cy="1284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6" name="Google Shape;916;p63"/>
          <p:cNvSpPr/>
          <p:nvPr/>
        </p:nvSpPr>
        <p:spPr>
          <a:xfrm>
            <a:off x="6910275" y="1733550"/>
            <a:ext cx="149700" cy="1284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7" name="Google Shape;917;p63"/>
          <p:cNvSpPr/>
          <p:nvPr/>
        </p:nvSpPr>
        <p:spPr>
          <a:xfrm>
            <a:off x="7119750" y="1733550"/>
            <a:ext cx="149700" cy="1284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8" name="Google Shape;918;p63"/>
          <p:cNvSpPr/>
          <p:nvPr/>
        </p:nvSpPr>
        <p:spPr>
          <a:xfrm>
            <a:off x="7329225" y="1733550"/>
            <a:ext cx="149700" cy="1284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9" name="Google Shape;919;p63"/>
          <p:cNvSpPr/>
          <p:nvPr/>
        </p:nvSpPr>
        <p:spPr>
          <a:xfrm>
            <a:off x="7538700" y="1733550"/>
            <a:ext cx="149700" cy="1284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0" name="Google Shape;920;p63"/>
          <p:cNvSpPr/>
          <p:nvPr/>
        </p:nvSpPr>
        <p:spPr>
          <a:xfrm>
            <a:off x="6700800" y="2038975"/>
            <a:ext cx="149700" cy="1284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1" name="Google Shape;921;p63"/>
          <p:cNvSpPr/>
          <p:nvPr/>
        </p:nvSpPr>
        <p:spPr>
          <a:xfrm>
            <a:off x="6910275" y="2038975"/>
            <a:ext cx="149700" cy="1284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2" name="Google Shape;922;p63"/>
          <p:cNvSpPr/>
          <p:nvPr/>
        </p:nvSpPr>
        <p:spPr>
          <a:xfrm>
            <a:off x="7119750" y="2038975"/>
            <a:ext cx="149700" cy="1284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3" name="Google Shape;923;p63"/>
          <p:cNvSpPr/>
          <p:nvPr/>
        </p:nvSpPr>
        <p:spPr>
          <a:xfrm>
            <a:off x="7329225" y="2038975"/>
            <a:ext cx="149700" cy="1284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4" name="Google Shape;924;p63"/>
          <p:cNvSpPr/>
          <p:nvPr/>
        </p:nvSpPr>
        <p:spPr>
          <a:xfrm>
            <a:off x="7538700" y="2038975"/>
            <a:ext cx="149700" cy="1284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5" name="Google Shape;925;p63"/>
          <p:cNvSpPr/>
          <p:nvPr/>
        </p:nvSpPr>
        <p:spPr>
          <a:xfrm>
            <a:off x="6700800" y="2344400"/>
            <a:ext cx="149700" cy="1284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6" name="Google Shape;926;p63"/>
          <p:cNvSpPr/>
          <p:nvPr/>
        </p:nvSpPr>
        <p:spPr>
          <a:xfrm>
            <a:off x="6910275" y="2344400"/>
            <a:ext cx="149700" cy="1284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7" name="Google Shape;927;p63"/>
          <p:cNvSpPr/>
          <p:nvPr/>
        </p:nvSpPr>
        <p:spPr>
          <a:xfrm>
            <a:off x="7119750" y="2344400"/>
            <a:ext cx="149700" cy="1284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8" name="Google Shape;928;p63"/>
          <p:cNvSpPr/>
          <p:nvPr/>
        </p:nvSpPr>
        <p:spPr>
          <a:xfrm>
            <a:off x="7329225" y="2344400"/>
            <a:ext cx="149700" cy="1284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9" name="Google Shape;929;p63"/>
          <p:cNvSpPr/>
          <p:nvPr/>
        </p:nvSpPr>
        <p:spPr>
          <a:xfrm>
            <a:off x="7538700" y="2344400"/>
            <a:ext cx="149700" cy="1284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30" name="Google Shape;930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50413" y="1861950"/>
            <a:ext cx="521503" cy="322200"/>
          </a:xfrm>
          <a:prstGeom prst="rect">
            <a:avLst/>
          </a:prstGeom>
          <a:noFill/>
          <a:ln>
            <a:noFill/>
          </a:ln>
        </p:spPr>
      </p:pic>
      <p:sp>
        <p:nvSpPr>
          <p:cNvPr id="931" name="Google Shape;931;p63"/>
          <p:cNvSpPr txBox="1"/>
          <p:nvPr/>
        </p:nvSpPr>
        <p:spPr>
          <a:xfrm>
            <a:off x="5708013" y="1428125"/>
            <a:ext cx="606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10%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35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p64"/>
          <p:cNvSpPr txBox="1"/>
          <p:nvPr>
            <p:ph type="title"/>
          </p:nvPr>
        </p:nvSpPr>
        <p:spPr>
          <a:xfrm>
            <a:off x="0" y="0"/>
            <a:ext cx="7688400" cy="68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40">
                <a:solidFill>
                  <a:schemeClr val="accent2"/>
                </a:solidFill>
              </a:rPr>
              <a:t>Data Pre-processing for FiD</a:t>
            </a:r>
            <a:endParaRPr sz="2640">
              <a:solidFill>
                <a:schemeClr val="accent2"/>
              </a:solidFill>
            </a:endParaRPr>
          </a:p>
        </p:txBody>
      </p:sp>
      <p:grpSp>
        <p:nvGrpSpPr>
          <p:cNvPr id="937" name="Google Shape;937;p64"/>
          <p:cNvGrpSpPr/>
          <p:nvPr/>
        </p:nvGrpSpPr>
        <p:grpSpPr>
          <a:xfrm>
            <a:off x="1432825" y="1580838"/>
            <a:ext cx="987600" cy="433825"/>
            <a:chOff x="1432825" y="1580838"/>
            <a:chExt cx="987600" cy="433825"/>
          </a:xfrm>
        </p:grpSpPr>
        <p:sp>
          <p:nvSpPr>
            <p:cNvPr id="938" name="Google Shape;938;p64"/>
            <p:cNvSpPr/>
            <p:nvPr/>
          </p:nvSpPr>
          <p:spPr>
            <a:xfrm>
              <a:off x="1432825" y="1580838"/>
              <a:ext cx="149700" cy="128400"/>
            </a:xfrm>
            <a:prstGeom prst="wedgeEllipseCallout">
              <a:avLst>
                <a:gd fmla="val -20833" name="adj1"/>
                <a:gd fmla="val 62500" name="adj2"/>
              </a:avLst>
            </a:prstGeom>
            <a:solidFill>
              <a:srgbClr val="EA9999"/>
            </a:solidFill>
            <a:ln cap="flat" cmpd="sng" w="9525">
              <a:solidFill>
                <a:srgbClr val="EA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p64"/>
            <p:cNvSpPr/>
            <p:nvPr/>
          </p:nvSpPr>
          <p:spPr>
            <a:xfrm>
              <a:off x="1642300" y="1580838"/>
              <a:ext cx="149700" cy="128400"/>
            </a:xfrm>
            <a:prstGeom prst="wedgeEllipseCallout">
              <a:avLst>
                <a:gd fmla="val -20833" name="adj1"/>
                <a:gd fmla="val 62500" name="adj2"/>
              </a:avLst>
            </a:prstGeom>
            <a:solidFill>
              <a:srgbClr val="B6D7A8"/>
            </a:solidFill>
            <a:ln cap="flat" cmpd="sng" w="9525">
              <a:solidFill>
                <a:srgbClr val="B6D7A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" name="Google Shape;940;p64"/>
            <p:cNvSpPr/>
            <p:nvPr/>
          </p:nvSpPr>
          <p:spPr>
            <a:xfrm>
              <a:off x="1851775" y="1580838"/>
              <a:ext cx="149700" cy="128400"/>
            </a:xfrm>
            <a:prstGeom prst="wedgeEllipseCallout">
              <a:avLst>
                <a:gd fmla="val -20833" name="adj1"/>
                <a:gd fmla="val 62500" name="adj2"/>
              </a:avLst>
            </a:prstGeom>
            <a:solidFill>
              <a:srgbClr val="EA9999"/>
            </a:solidFill>
            <a:ln cap="flat" cmpd="sng" w="9525">
              <a:solidFill>
                <a:srgbClr val="EA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" name="Google Shape;941;p64"/>
            <p:cNvSpPr/>
            <p:nvPr/>
          </p:nvSpPr>
          <p:spPr>
            <a:xfrm>
              <a:off x="2061250" y="1580838"/>
              <a:ext cx="149700" cy="128400"/>
            </a:xfrm>
            <a:prstGeom prst="wedgeEllipseCallout">
              <a:avLst>
                <a:gd fmla="val -20833" name="adj1"/>
                <a:gd fmla="val 62500" name="adj2"/>
              </a:avLst>
            </a:prstGeom>
            <a:solidFill>
              <a:srgbClr val="EA9999"/>
            </a:solidFill>
            <a:ln cap="flat" cmpd="sng" w="9525">
              <a:solidFill>
                <a:srgbClr val="EA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" name="Google Shape;942;p64"/>
            <p:cNvSpPr/>
            <p:nvPr/>
          </p:nvSpPr>
          <p:spPr>
            <a:xfrm>
              <a:off x="2270725" y="1580838"/>
              <a:ext cx="149700" cy="128400"/>
            </a:xfrm>
            <a:prstGeom prst="wedgeEllipseCallout">
              <a:avLst>
                <a:gd fmla="val -20833" name="adj1"/>
                <a:gd fmla="val 62500" name="adj2"/>
              </a:avLst>
            </a:prstGeom>
            <a:solidFill>
              <a:srgbClr val="EA9999"/>
            </a:solidFill>
            <a:ln cap="flat" cmpd="sng" w="9525">
              <a:solidFill>
                <a:srgbClr val="EA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" name="Google Shape;943;p64"/>
            <p:cNvSpPr/>
            <p:nvPr/>
          </p:nvSpPr>
          <p:spPr>
            <a:xfrm>
              <a:off x="1432825" y="1886263"/>
              <a:ext cx="149700" cy="128400"/>
            </a:xfrm>
            <a:prstGeom prst="wedgeEllipseCallout">
              <a:avLst>
                <a:gd fmla="val -20833" name="adj1"/>
                <a:gd fmla="val 62500" name="adj2"/>
              </a:avLst>
            </a:prstGeom>
            <a:solidFill>
              <a:srgbClr val="EA9999"/>
            </a:solidFill>
            <a:ln cap="flat" cmpd="sng" w="9525">
              <a:solidFill>
                <a:srgbClr val="EA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" name="Google Shape;944;p64"/>
            <p:cNvSpPr/>
            <p:nvPr/>
          </p:nvSpPr>
          <p:spPr>
            <a:xfrm>
              <a:off x="1642300" y="1886263"/>
              <a:ext cx="149700" cy="128400"/>
            </a:xfrm>
            <a:prstGeom prst="wedgeEllipseCallout">
              <a:avLst>
                <a:gd fmla="val -20833" name="adj1"/>
                <a:gd fmla="val 62500" name="adj2"/>
              </a:avLst>
            </a:prstGeom>
            <a:solidFill>
              <a:srgbClr val="EA9999"/>
            </a:solidFill>
            <a:ln cap="flat" cmpd="sng" w="9525">
              <a:solidFill>
                <a:srgbClr val="EA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" name="Google Shape;945;p64"/>
            <p:cNvSpPr/>
            <p:nvPr/>
          </p:nvSpPr>
          <p:spPr>
            <a:xfrm>
              <a:off x="1851775" y="1886263"/>
              <a:ext cx="149700" cy="128400"/>
            </a:xfrm>
            <a:prstGeom prst="wedgeEllipseCallout">
              <a:avLst>
                <a:gd fmla="val -20833" name="adj1"/>
                <a:gd fmla="val 62500" name="adj2"/>
              </a:avLst>
            </a:prstGeom>
            <a:solidFill>
              <a:srgbClr val="EA9999"/>
            </a:solidFill>
            <a:ln cap="flat" cmpd="sng" w="9525">
              <a:solidFill>
                <a:srgbClr val="EA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" name="Google Shape;946;p64"/>
            <p:cNvSpPr/>
            <p:nvPr/>
          </p:nvSpPr>
          <p:spPr>
            <a:xfrm>
              <a:off x="2061250" y="1886263"/>
              <a:ext cx="149700" cy="128400"/>
            </a:xfrm>
            <a:prstGeom prst="wedgeEllipseCallout">
              <a:avLst>
                <a:gd fmla="val -20833" name="adj1"/>
                <a:gd fmla="val 62500" name="adj2"/>
              </a:avLst>
            </a:prstGeom>
            <a:solidFill>
              <a:srgbClr val="B6D7A8"/>
            </a:solidFill>
            <a:ln cap="flat" cmpd="sng" w="9525">
              <a:solidFill>
                <a:srgbClr val="B6D7A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" name="Google Shape;947;p64"/>
            <p:cNvSpPr/>
            <p:nvPr/>
          </p:nvSpPr>
          <p:spPr>
            <a:xfrm>
              <a:off x="2270725" y="1886263"/>
              <a:ext cx="149700" cy="128400"/>
            </a:xfrm>
            <a:prstGeom prst="wedgeEllipseCallout">
              <a:avLst>
                <a:gd fmla="val -20833" name="adj1"/>
                <a:gd fmla="val 62500" name="adj2"/>
              </a:avLst>
            </a:prstGeom>
            <a:solidFill>
              <a:srgbClr val="EA9999"/>
            </a:solidFill>
            <a:ln cap="flat" cmpd="sng" w="9525">
              <a:solidFill>
                <a:srgbClr val="EA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48" name="Google Shape;948;p64"/>
          <p:cNvSpPr/>
          <p:nvPr/>
        </p:nvSpPr>
        <p:spPr>
          <a:xfrm>
            <a:off x="393125" y="1391100"/>
            <a:ext cx="777600" cy="8133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EAD1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HPQA</a:t>
            </a:r>
            <a:endParaRPr/>
          </a:p>
        </p:txBody>
      </p:sp>
      <p:sp>
        <p:nvSpPr>
          <p:cNvPr id="949" name="Google Shape;949;p64"/>
          <p:cNvSpPr/>
          <p:nvPr/>
        </p:nvSpPr>
        <p:spPr>
          <a:xfrm>
            <a:off x="4124450" y="1122700"/>
            <a:ext cx="149700" cy="1284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0" name="Google Shape;950;p64"/>
          <p:cNvSpPr/>
          <p:nvPr/>
        </p:nvSpPr>
        <p:spPr>
          <a:xfrm>
            <a:off x="4333925" y="1122700"/>
            <a:ext cx="149700" cy="1284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1" name="Google Shape;951;p64"/>
          <p:cNvSpPr/>
          <p:nvPr/>
        </p:nvSpPr>
        <p:spPr>
          <a:xfrm>
            <a:off x="4543400" y="1122700"/>
            <a:ext cx="149700" cy="1284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2" name="Google Shape;952;p64"/>
          <p:cNvSpPr/>
          <p:nvPr/>
        </p:nvSpPr>
        <p:spPr>
          <a:xfrm>
            <a:off x="4752875" y="1122700"/>
            <a:ext cx="149700" cy="1284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3" name="Google Shape;953;p64"/>
          <p:cNvSpPr/>
          <p:nvPr/>
        </p:nvSpPr>
        <p:spPr>
          <a:xfrm>
            <a:off x="4962350" y="1122700"/>
            <a:ext cx="149700" cy="1284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4" name="Google Shape;954;p64"/>
          <p:cNvSpPr/>
          <p:nvPr/>
        </p:nvSpPr>
        <p:spPr>
          <a:xfrm>
            <a:off x="4124450" y="1428125"/>
            <a:ext cx="149700" cy="1284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5" name="Google Shape;955;p64"/>
          <p:cNvSpPr/>
          <p:nvPr/>
        </p:nvSpPr>
        <p:spPr>
          <a:xfrm>
            <a:off x="4333925" y="1428125"/>
            <a:ext cx="149700" cy="1284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6" name="Google Shape;956;p64"/>
          <p:cNvSpPr/>
          <p:nvPr/>
        </p:nvSpPr>
        <p:spPr>
          <a:xfrm>
            <a:off x="4543400" y="1428125"/>
            <a:ext cx="149700" cy="1284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7" name="Google Shape;957;p64"/>
          <p:cNvSpPr/>
          <p:nvPr/>
        </p:nvSpPr>
        <p:spPr>
          <a:xfrm>
            <a:off x="4752875" y="1428125"/>
            <a:ext cx="149700" cy="1284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8" name="Google Shape;958;p64"/>
          <p:cNvSpPr/>
          <p:nvPr/>
        </p:nvSpPr>
        <p:spPr>
          <a:xfrm>
            <a:off x="4962350" y="1428125"/>
            <a:ext cx="149700" cy="1284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9" name="Google Shape;959;p64"/>
          <p:cNvSpPr/>
          <p:nvPr/>
        </p:nvSpPr>
        <p:spPr>
          <a:xfrm>
            <a:off x="4124450" y="1733550"/>
            <a:ext cx="149700" cy="1284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0" name="Google Shape;960;p64"/>
          <p:cNvSpPr/>
          <p:nvPr/>
        </p:nvSpPr>
        <p:spPr>
          <a:xfrm>
            <a:off x="4333925" y="1733550"/>
            <a:ext cx="149700" cy="1284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1" name="Google Shape;961;p64"/>
          <p:cNvSpPr/>
          <p:nvPr/>
        </p:nvSpPr>
        <p:spPr>
          <a:xfrm>
            <a:off x="4543400" y="1733550"/>
            <a:ext cx="149700" cy="1284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2" name="Google Shape;962;p64"/>
          <p:cNvSpPr/>
          <p:nvPr/>
        </p:nvSpPr>
        <p:spPr>
          <a:xfrm>
            <a:off x="4752875" y="1733550"/>
            <a:ext cx="149700" cy="1284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3" name="Google Shape;963;p64"/>
          <p:cNvSpPr/>
          <p:nvPr/>
        </p:nvSpPr>
        <p:spPr>
          <a:xfrm>
            <a:off x="4962350" y="1733550"/>
            <a:ext cx="149700" cy="1284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4" name="Google Shape;964;p64"/>
          <p:cNvSpPr/>
          <p:nvPr/>
        </p:nvSpPr>
        <p:spPr>
          <a:xfrm>
            <a:off x="4124450" y="2038975"/>
            <a:ext cx="149700" cy="1284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5" name="Google Shape;965;p64"/>
          <p:cNvSpPr/>
          <p:nvPr/>
        </p:nvSpPr>
        <p:spPr>
          <a:xfrm>
            <a:off x="4333925" y="2038975"/>
            <a:ext cx="149700" cy="1284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6" name="Google Shape;966;p64"/>
          <p:cNvSpPr/>
          <p:nvPr/>
        </p:nvSpPr>
        <p:spPr>
          <a:xfrm>
            <a:off x="4543400" y="2038975"/>
            <a:ext cx="149700" cy="1284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7" name="Google Shape;967;p64"/>
          <p:cNvSpPr/>
          <p:nvPr/>
        </p:nvSpPr>
        <p:spPr>
          <a:xfrm>
            <a:off x="4752875" y="2038975"/>
            <a:ext cx="149700" cy="1284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8" name="Google Shape;968;p64"/>
          <p:cNvSpPr/>
          <p:nvPr/>
        </p:nvSpPr>
        <p:spPr>
          <a:xfrm>
            <a:off x="4962350" y="2038975"/>
            <a:ext cx="149700" cy="1284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9" name="Google Shape;969;p64"/>
          <p:cNvSpPr/>
          <p:nvPr/>
        </p:nvSpPr>
        <p:spPr>
          <a:xfrm>
            <a:off x="4124450" y="2344400"/>
            <a:ext cx="149700" cy="1284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0" name="Google Shape;970;p64"/>
          <p:cNvSpPr/>
          <p:nvPr/>
        </p:nvSpPr>
        <p:spPr>
          <a:xfrm>
            <a:off x="4333925" y="2344400"/>
            <a:ext cx="149700" cy="1284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1" name="Google Shape;971;p64"/>
          <p:cNvSpPr/>
          <p:nvPr/>
        </p:nvSpPr>
        <p:spPr>
          <a:xfrm>
            <a:off x="4543400" y="2344400"/>
            <a:ext cx="149700" cy="1284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2" name="Google Shape;972;p64"/>
          <p:cNvSpPr/>
          <p:nvPr/>
        </p:nvSpPr>
        <p:spPr>
          <a:xfrm>
            <a:off x="4752875" y="2344400"/>
            <a:ext cx="149700" cy="1284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3" name="Google Shape;973;p64"/>
          <p:cNvSpPr/>
          <p:nvPr/>
        </p:nvSpPr>
        <p:spPr>
          <a:xfrm>
            <a:off x="4962350" y="2344400"/>
            <a:ext cx="149700" cy="1284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4" name="Google Shape;974;p64"/>
          <p:cNvSpPr/>
          <p:nvPr/>
        </p:nvSpPr>
        <p:spPr>
          <a:xfrm>
            <a:off x="1505250" y="3267300"/>
            <a:ext cx="1341300" cy="14838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 cap="flat" cmpd="sng" w="9525">
            <a:solidFill>
              <a:srgbClr val="FFE5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Database</a:t>
            </a:r>
            <a:endParaRPr/>
          </a:p>
        </p:txBody>
      </p:sp>
      <p:cxnSp>
        <p:nvCxnSpPr>
          <p:cNvPr id="975" name="Google Shape;975;p64"/>
          <p:cNvCxnSpPr>
            <a:stCxn id="948" idx="2"/>
            <a:endCxn id="974" idx="1"/>
          </p:cNvCxnSpPr>
          <p:nvPr/>
        </p:nvCxnSpPr>
        <p:spPr>
          <a:xfrm flipH="1" rot="-5400000">
            <a:off x="241175" y="2745150"/>
            <a:ext cx="1804800" cy="723300"/>
          </a:xfrm>
          <a:prstGeom prst="curved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76" name="Google Shape;976;p64"/>
          <p:cNvSpPr/>
          <p:nvPr/>
        </p:nvSpPr>
        <p:spPr>
          <a:xfrm>
            <a:off x="3947600" y="3267300"/>
            <a:ext cx="1341300" cy="14838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EAD1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BM25</a:t>
            </a:r>
            <a:endParaRPr/>
          </a:p>
        </p:txBody>
      </p:sp>
      <p:cxnSp>
        <p:nvCxnSpPr>
          <p:cNvPr id="977" name="Google Shape;977;p64"/>
          <p:cNvCxnSpPr>
            <a:stCxn id="974" idx="3"/>
            <a:endCxn id="976" idx="1"/>
          </p:cNvCxnSpPr>
          <p:nvPr/>
        </p:nvCxnSpPr>
        <p:spPr>
          <a:xfrm>
            <a:off x="2846550" y="4009200"/>
            <a:ext cx="1101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78" name="Google Shape;978;p64"/>
          <p:cNvSpPr/>
          <p:nvPr/>
        </p:nvSpPr>
        <p:spPr>
          <a:xfrm rot="5400000">
            <a:off x="4564700" y="2137188"/>
            <a:ext cx="107100" cy="9762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79" name="Google Shape;979;p64"/>
          <p:cNvCxnSpPr>
            <a:stCxn id="976" idx="0"/>
            <a:endCxn id="978" idx="1"/>
          </p:cNvCxnSpPr>
          <p:nvPr/>
        </p:nvCxnSpPr>
        <p:spPr>
          <a:xfrm rot="10800000">
            <a:off x="4618250" y="2678700"/>
            <a:ext cx="0" cy="588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80" name="Google Shape;980;p64"/>
          <p:cNvCxnSpPr/>
          <p:nvPr/>
        </p:nvCxnSpPr>
        <p:spPr>
          <a:xfrm>
            <a:off x="2489700" y="1812000"/>
            <a:ext cx="1548000" cy="1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81" name="Google Shape;981;p64"/>
          <p:cNvCxnSpPr>
            <a:endCxn id="976" idx="1"/>
          </p:cNvCxnSpPr>
          <p:nvPr/>
        </p:nvCxnSpPr>
        <p:spPr>
          <a:xfrm>
            <a:off x="1170800" y="1797600"/>
            <a:ext cx="2776800" cy="2211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982" name="Google Shape;982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0425" y="2792916"/>
            <a:ext cx="322200" cy="322200"/>
          </a:xfrm>
          <a:prstGeom prst="ellipse">
            <a:avLst/>
          </a:prstGeom>
          <a:noFill/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983" name="Google Shape;983;p64"/>
          <p:cNvCxnSpPr/>
          <p:nvPr/>
        </p:nvCxnSpPr>
        <p:spPr>
          <a:xfrm>
            <a:off x="5488500" y="1812000"/>
            <a:ext cx="989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84" name="Google Shape;984;p64"/>
          <p:cNvSpPr/>
          <p:nvPr/>
        </p:nvSpPr>
        <p:spPr>
          <a:xfrm>
            <a:off x="6700800" y="1122700"/>
            <a:ext cx="149700" cy="1284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5" name="Google Shape;985;p64"/>
          <p:cNvSpPr/>
          <p:nvPr/>
        </p:nvSpPr>
        <p:spPr>
          <a:xfrm>
            <a:off x="6910275" y="1122700"/>
            <a:ext cx="149700" cy="1284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6" name="Google Shape;986;p64"/>
          <p:cNvSpPr/>
          <p:nvPr/>
        </p:nvSpPr>
        <p:spPr>
          <a:xfrm>
            <a:off x="7119750" y="1122700"/>
            <a:ext cx="149700" cy="1284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7" name="Google Shape;987;p64"/>
          <p:cNvSpPr/>
          <p:nvPr/>
        </p:nvSpPr>
        <p:spPr>
          <a:xfrm>
            <a:off x="7329225" y="1122700"/>
            <a:ext cx="149700" cy="1284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8" name="Google Shape;988;p64"/>
          <p:cNvSpPr/>
          <p:nvPr/>
        </p:nvSpPr>
        <p:spPr>
          <a:xfrm>
            <a:off x="7538700" y="1122700"/>
            <a:ext cx="149700" cy="1284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9" name="Google Shape;989;p64"/>
          <p:cNvSpPr/>
          <p:nvPr/>
        </p:nvSpPr>
        <p:spPr>
          <a:xfrm>
            <a:off x="6700800" y="1428125"/>
            <a:ext cx="149700" cy="1284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0" name="Google Shape;990;p64"/>
          <p:cNvSpPr/>
          <p:nvPr/>
        </p:nvSpPr>
        <p:spPr>
          <a:xfrm>
            <a:off x="6910275" y="1428125"/>
            <a:ext cx="149700" cy="1284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1" name="Google Shape;991;p64"/>
          <p:cNvSpPr/>
          <p:nvPr/>
        </p:nvSpPr>
        <p:spPr>
          <a:xfrm>
            <a:off x="7119750" y="1428125"/>
            <a:ext cx="149700" cy="1284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2" name="Google Shape;992;p64"/>
          <p:cNvSpPr/>
          <p:nvPr/>
        </p:nvSpPr>
        <p:spPr>
          <a:xfrm>
            <a:off x="7329225" y="1428125"/>
            <a:ext cx="149700" cy="1284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3" name="Google Shape;993;p64"/>
          <p:cNvSpPr/>
          <p:nvPr/>
        </p:nvSpPr>
        <p:spPr>
          <a:xfrm>
            <a:off x="7538700" y="1428125"/>
            <a:ext cx="149700" cy="1284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4" name="Google Shape;994;p64"/>
          <p:cNvSpPr/>
          <p:nvPr/>
        </p:nvSpPr>
        <p:spPr>
          <a:xfrm>
            <a:off x="6700800" y="1733550"/>
            <a:ext cx="149700" cy="1284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5" name="Google Shape;995;p64"/>
          <p:cNvSpPr/>
          <p:nvPr/>
        </p:nvSpPr>
        <p:spPr>
          <a:xfrm>
            <a:off x="6910275" y="1733550"/>
            <a:ext cx="149700" cy="1284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6" name="Google Shape;996;p64"/>
          <p:cNvSpPr/>
          <p:nvPr/>
        </p:nvSpPr>
        <p:spPr>
          <a:xfrm>
            <a:off x="7119750" y="1733550"/>
            <a:ext cx="149700" cy="1284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7" name="Google Shape;997;p64"/>
          <p:cNvSpPr/>
          <p:nvPr/>
        </p:nvSpPr>
        <p:spPr>
          <a:xfrm>
            <a:off x="7329225" y="1733550"/>
            <a:ext cx="149700" cy="1284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8" name="Google Shape;998;p64"/>
          <p:cNvSpPr/>
          <p:nvPr/>
        </p:nvSpPr>
        <p:spPr>
          <a:xfrm>
            <a:off x="7538700" y="1733550"/>
            <a:ext cx="149700" cy="1284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9" name="Google Shape;999;p64"/>
          <p:cNvSpPr/>
          <p:nvPr/>
        </p:nvSpPr>
        <p:spPr>
          <a:xfrm>
            <a:off x="6700800" y="2038975"/>
            <a:ext cx="149700" cy="1284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0" name="Google Shape;1000;p64"/>
          <p:cNvSpPr/>
          <p:nvPr/>
        </p:nvSpPr>
        <p:spPr>
          <a:xfrm>
            <a:off x="6910275" y="2038975"/>
            <a:ext cx="149700" cy="1284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1" name="Google Shape;1001;p64"/>
          <p:cNvSpPr/>
          <p:nvPr/>
        </p:nvSpPr>
        <p:spPr>
          <a:xfrm>
            <a:off x="7119750" y="2038975"/>
            <a:ext cx="149700" cy="1284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2" name="Google Shape;1002;p64"/>
          <p:cNvSpPr/>
          <p:nvPr/>
        </p:nvSpPr>
        <p:spPr>
          <a:xfrm>
            <a:off x="7329225" y="2038975"/>
            <a:ext cx="149700" cy="1284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3" name="Google Shape;1003;p64"/>
          <p:cNvSpPr/>
          <p:nvPr/>
        </p:nvSpPr>
        <p:spPr>
          <a:xfrm>
            <a:off x="7538700" y="2038975"/>
            <a:ext cx="149700" cy="1284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4" name="Google Shape;1004;p64"/>
          <p:cNvSpPr/>
          <p:nvPr/>
        </p:nvSpPr>
        <p:spPr>
          <a:xfrm>
            <a:off x="6700800" y="2344400"/>
            <a:ext cx="149700" cy="1284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5" name="Google Shape;1005;p64"/>
          <p:cNvSpPr/>
          <p:nvPr/>
        </p:nvSpPr>
        <p:spPr>
          <a:xfrm>
            <a:off x="6910275" y="2344400"/>
            <a:ext cx="149700" cy="1284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6" name="Google Shape;1006;p64"/>
          <p:cNvSpPr/>
          <p:nvPr/>
        </p:nvSpPr>
        <p:spPr>
          <a:xfrm>
            <a:off x="7119750" y="2344400"/>
            <a:ext cx="149700" cy="1284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7" name="Google Shape;1007;p64"/>
          <p:cNvSpPr/>
          <p:nvPr/>
        </p:nvSpPr>
        <p:spPr>
          <a:xfrm>
            <a:off x="7329225" y="2344400"/>
            <a:ext cx="149700" cy="1284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8" name="Google Shape;1008;p64"/>
          <p:cNvSpPr/>
          <p:nvPr/>
        </p:nvSpPr>
        <p:spPr>
          <a:xfrm>
            <a:off x="7538700" y="2344400"/>
            <a:ext cx="149700" cy="1284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09" name="Google Shape;1009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50413" y="1861950"/>
            <a:ext cx="521503" cy="3222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0" name="Google Shape;1010;p64"/>
          <p:cNvSpPr txBox="1"/>
          <p:nvPr/>
        </p:nvSpPr>
        <p:spPr>
          <a:xfrm>
            <a:off x="5708013" y="1428125"/>
            <a:ext cx="606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5%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65"/>
          <p:cNvSpPr txBox="1"/>
          <p:nvPr>
            <p:ph type="title"/>
          </p:nvPr>
        </p:nvSpPr>
        <p:spPr>
          <a:xfrm>
            <a:off x="0" y="0"/>
            <a:ext cx="7688400" cy="68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40">
                <a:solidFill>
                  <a:schemeClr val="accent2"/>
                </a:solidFill>
              </a:rPr>
              <a:t>FiD </a:t>
            </a:r>
            <a:endParaRPr sz="2640">
              <a:solidFill>
                <a:schemeClr val="accent2"/>
              </a:solidFill>
            </a:endParaRPr>
          </a:p>
        </p:txBody>
      </p:sp>
      <p:sp>
        <p:nvSpPr>
          <p:cNvPr id="1016" name="Google Shape;1016;p65"/>
          <p:cNvSpPr/>
          <p:nvPr/>
        </p:nvSpPr>
        <p:spPr>
          <a:xfrm>
            <a:off x="892125" y="972300"/>
            <a:ext cx="1478400" cy="5946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Encoder</a:t>
            </a:r>
            <a:endParaRPr/>
          </a:p>
        </p:txBody>
      </p:sp>
      <p:sp>
        <p:nvSpPr>
          <p:cNvPr id="1017" name="Google Shape;1017;p65"/>
          <p:cNvSpPr/>
          <p:nvPr/>
        </p:nvSpPr>
        <p:spPr>
          <a:xfrm>
            <a:off x="892125" y="2786600"/>
            <a:ext cx="1478400" cy="5946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Encoder</a:t>
            </a:r>
            <a:endParaRPr/>
          </a:p>
        </p:txBody>
      </p:sp>
      <p:sp>
        <p:nvSpPr>
          <p:cNvPr id="1018" name="Google Shape;1018;p65"/>
          <p:cNvSpPr/>
          <p:nvPr/>
        </p:nvSpPr>
        <p:spPr>
          <a:xfrm>
            <a:off x="892125" y="3952300"/>
            <a:ext cx="1478400" cy="5946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Encoder</a:t>
            </a:r>
            <a:endParaRPr/>
          </a:p>
        </p:txBody>
      </p:sp>
      <p:sp>
        <p:nvSpPr>
          <p:cNvPr id="1019" name="Google Shape;1019;p65"/>
          <p:cNvSpPr/>
          <p:nvPr/>
        </p:nvSpPr>
        <p:spPr>
          <a:xfrm>
            <a:off x="957264" y="366517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0" name="Google Shape;1020;p65"/>
          <p:cNvSpPr/>
          <p:nvPr/>
        </p:nvSpPr>
        <p:spPr>
          <a:xfrm>
            <a:off x="1187436" y="366517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1" name="Google Shape;1021;p65"/>
          <p:cNvSpPr/>
          <p:nvPr/>
        </p:nvSpPr>
        <p:spPr>
          <a:xfrm>
            <a:off x="1072350" y="366517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2" name="Google Shape;1022;p65"/>
          <p:cNvSpPr/>
          <p:nvPr/>
        </p:nvSpPr>
        <p:spPr>
          <a:xfrm>
            <a:off x="1302522" y="366517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3" name="Google Shape;1023;p65"/>
          <p:cNvSpPr/>
          <p:nvPr/>
        </p:nvSpPr>
        <p:spPr>
          <a:xfrm>
            <a:off x="1417609" y="366517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4" name="Google Shape;1024;p65"/>
          <p:cNvSpPr/>
          <p:nvPr/>
        </p:nvSpPr>
        <p:spPr>
          <a:xfrm>
            <a:off x="1647781" y="366517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5" name="Google Shape;1025;p65"/>
          <p:cNvSpPr/>
          <p:nvPr/>
        </p:nvSpPr>
        <p:spPr>
          <a:xfrm>
            <a:off x="1532695" y="366517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6" name="Google Shape;1026;p65"/>
          <p:cNvSpPr/>
          <p:nvPr/>
        </p:nvSpPr>
        <p:spPr>
          <a:xfrm>
            <a:off x="1762867" y="366517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7" name="Google Shape;1027;p65"/>
          <p:cNvSpPr/>
          <p:nvPr/>
        </p:nvSpPr>
        <p:spPr>
          <a:xfrm>
            <a:off x="1877953" y="366517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8" name="Google Shape;1028;p65"/>
          <p:cNvSpPr/>
          <p:nvPr/>
        </p:nvSpPr>
        <p:spPr>
          <a:xfrm>
            <a:off x="2108125" y="366517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9" name="Google Shape;1029;p65"/>
          <p:cNvSpPr/>
          <p:nvPr/>
        </p:nvSpPr>
        <p:spPr>
          <a:xfrm>
            <a:off x="1993039" y="366517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0" name="Google Shape;1030;p65"/>
          <p:cNvSpPr/>
          <p:nvPr/>
        </p:nvSpPr>
        <p:spPr>
          <a:xfrm>
            <a:off x="2223211" y="366517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1" name="Google Shape;1031;p65"/>
          <p:cNvSpPr/>
          <p:nvPr/>
        </p:nvSpPr>
        <p:spPr>
          <a:xfrm>
            <a:off x="957264" y="24908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2" name="Google Shape;1032;p65"/>
          <p:cNvSpPr/>
          <p:nvPr/>
        </p:nvSpPr>
        <p:spPr>
          <a:xfrm>
            <a:off x="1187436" y="24908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3" name="Google Shape;1033;p65"/>
          <p:cNvSpPr/>
          <p:nvPr/>
        </p:nvSpPr>
        <p:spPr>
          <a:xfrm>
            <a:off x="1072350" y="24908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4" name="Google Shape;1034;p65"/>
          <p:cNvSpPr/>
          <p:nvPr/>
        </p:nvSpPr>
        <p:spPr>
          <a:xfrm>
            <a:off x="1302522" y="24908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5" name="Google Shape;1035;p65"/>
          <p:cNvSpPr/>
          <p:nvPr/>
        </p:nvSpPr>
        <p:spPr>
          <a:xfrm>
            <a:off x="1417609" y="24908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6" name="Google Shape;1036;p65"/>
          <p:cNvSpPr/>
          <p:nvPr/>
        </p:nvSpPr>
        <p:spPr>
          <a:xfrm>
            <a:off x="1647781" y="24908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7" name="Google Shape;1037;p65"/>
          <p:cNvSpPr/>
          <p:nvPr/>
        </p:nvSpPr>
        <p:spPr>
          <a:xfrm>
            <a:off x="1532695" y="24908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8" name="Google Shape;1038;p65"/>
          <p:cNvSpPr/>
          <p:nvPr/>
        </p:nvSpPr>
        <p:spPr>
          <a:xfrm>
            <a:off x="1762867" y="24908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9" name="Google Shape;1039;p65"/>
          <p:cNvSpPr/>
          <p:nvPr/>
        </p:nvSpPr>
        <p:spPr>
          <a:xfrm>
            <a:off x="1877953" y="24908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0" name="Google Shape;1040;p65"/>
          <p:cNvSpPr/>
          <p:nvPr/>
        </p:nvSpPr>
        <p:spPr>
          <a:xfrm>
            <a:off x="2108125" y="24908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1" name="Google Shape;1041;p65"/>
          <p:cNvSpPr/>
          <p:nvPr/>
        </p:nvSpPr>
        <p:spPr>
          <a:xfrm>
            <a:off x="1993039" y="24908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2" name="Google Shape;1042;p65"/>
          <p:cNvSpPr/>
          <p:nvPr/>
        </p:nvSpPr>
        <p:spPr>
          <a:xfrm>
            <a:off x="2223211" y="24908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3" name="Google Shape;1043;p65"/>
          <p:cNvSpPr/>
          <p:nvPr/>
        </p:nvSpPr>
        <p:spPr>
          <a:xfrm>
            <a:off x="957277" y="6852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4" name="Google Shape;1044;p65"/>
          <p:cNvSpPr/>
          <p:nvPr/>
        </p:nvSpPr>
        <p:spPr>
          <a:xfrm>
            <a:off x="1187449" y="6852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5" name="Google Shape;1045;p65"/>
          <p:cNvSpPr/>
          <p:nvPr/>
        </p:nvSpPr>
        <p:spPr>
          <a:xfrm>
            <a:off x="1072363" y="6852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6" name="Google Shape;1046;p65"/>
          <p:cNvSpPr/>
          <p:nvPr/>
        </p:nvSpPr>
        <p:spPr>
          <a:xfrm>
            <a:off x="1302535" y="6852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7" name="Google Shape;1047;p65"/>
          <p:cNvSpPr/>
          <p:nvPr/>
        </p:nvSpPr>
        <p:spPr>
          <a:xfrm>
            <a:off x="1417621" y="6852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8" name="Google Shape;1048;p65"/>
          <p:cNvSpPr/>
          <p:nvPr/>
        </p:nvSpPr>
        <p:spPr>
          <a:xfrm>
            <a:off x="1647793" y="6852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9" name="Google Shape;1049;p65"/>
          <p:cNvSpPr/>
          <p:nvPr/>
        </p:nvSpPr>
        <p:spPr>
          <a:xfrm>
            <a:off x="1532707" y="6852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0" name="Google Shape;1050;p65"/>
          <p:cNvSpPr/>
          <p:nvPr/>
        </p:nvSpPr>
        <p:spPr>
          <a:xfrm>
            <a:off x="1762879" y="6852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1" name="Google Shape;1051;p65"/>
          <p:cNvSpPr/>
          <p:nvPr/>
        </p:nvSpPr>
        <p:spPr>
          <a:xfrm>
            <a:off x="1877965" y="6852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2" name="Google Shape;1052;p65"/>
          <p:cNvSpPr/>
          <p:nvPr/>
        </p:nvSpPr>
        <p:spPr>
          <a:xfrm>
            <a:off x="2108138" y="6852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3" name="Google Shape;1053;p65"/>
          <p:cNvSpPr/>
          <p:nvPr/>
        </p:nvSpPr>
        <p:spPr>
          <a:xfrm>
            <a:off x="1993052" y="6852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4" name="Google Shape;1054;p65"/>
          <p:cNvSpPr/>
          <p:nvPr/>
        </p:nvSpPr>
        <p:spPr>
          <a:xfrm>
            <a:off x="2223224" y="6852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5" name="Google Shape;1055;p65"/>
          <p:cNvSpPr/>
          <p:nvPr/>
        </p:nvSpPr>
        <p:spPr>
          <a:xfrm>
            <a:off x="3028800" y="3554025"/>
            <a:ext cx="530400" cy="509400"/>
          </a:xfrm>
          <a:prstGeom prst="ellipse">
            <a:avLst/>
          </a:prstGeom>
          <a:solidFill>
            <a:srgbClr val="FFE599"/>
          </a:solidFill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 </a:t>
            </a:r>
            <a:endParaRPr sz="1800"/>
          </a:p>
        </p:txBody>
      </p:sp>
      <p:sp>
        <p:nvSpPr>
          <p:cNvPr id="1056" name="Google Shape;1056;p65"/>
          <p:cNvSpPr/>
          <p:nvPr/>
        </p:nvSpPr>
        <p:spPr>
          <a:xfrm>
            <a:off x="3136468" y="3665328"/>
            <a:ext cx="315000" cy="286800"/>
          </a:xfrm>
          <a:prstGeom prst="ellipse">
            <a:avLst/>
          </a:prstGeom>
          <a:solidFill>
            <a:srgbClr val="FFE599"/>
          </a:solidFill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 </a:t>
            </a:r>
            <a:endParaRPr sz="1800"/>
          </a:p>
        </p:txBody>
      </p:sp>
      <p:cxnSp>
        <p:nvCxnSpPr>
          <p:cNvPr id="1057" name="Google Shape;1057;p65"/>
          <p:cNvCxnSpPr>
            <a:stCxn id="1056" idx="0"/>
            <a:endCxn id="1056" idx="4"/>
          </p:cNvCxnSpPr>
          <p:nvPr/>
        </p:nvCxnSpPr>
        <p:spPr>
          <a:xfrm>
            <a:off x="3293968" y="3665328"/>
            <a:ext cx="0" cy="286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58" name="Google Shape;1058;p65"/>
          <p:cNvCxnSpPr>
            <a:stCxn id="1056" idx="2"/>
            <a:endCxn id="1056" idx="6"/>
          </p:cNvCxnSpPr>
          <p:nvPr/>
        </p:nvCxnSpPr>
        <p:spPr>
          <a:xfrm>
            <a:off x="3136468" y="3808728"/>
            <a:ext cx="315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59" name="Google Shape;1059;p65"/>
          <p:cNvSpPr/>
          <p:nvPr/>
        </p:nvSpPr>
        <p:spPr>
          <a:xfrm>
            <a:off x="1608067" y="2083300"/>
            <a:ext cx="46500" cy="96600"/>
          </a:xfrm>
          <a:prstGeom prst="ellipse">
            <a:avLst/>
          </a:prstGeom>
          <a:solidFill>
            <a:srgbClr val="FFE599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0" name="Google Shape;1060;p65"/>
          <p:cNvSpPr/>
          <p:nvPr/>
        </p:nvSpPr>
        <p:spPr>
          <a:xfrm>
            <a:off x="1608079" y="2296150"/>
            <a:ext cx="46500" cy="96600"/>
          </a:xfrm>
          <a:prstGeom prst="ellipse">
            <a:avLst/>
          </a:prstGeom>
          <a:solidFill>
            <a:srgbClr val="FFE599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1" name="Google Shape;1061;p65"/>
          <p:cNvSpPr/>
          <p:nvPr/>
        </p:nvSpPr>
        <p:spPr>
          <a:xfrm>
            <a:off x="1608066" y="1870450"/>
            <a:ext cx="46500" cy="96600"/>
          </a:xfrm>
          <a:prstGeom prst="ellipse">
            <a:avLst/>
          </a:prstGeom>
          <a:solidFill>
            <a:srgbClr val="FFE599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2" name="Google Shape;1062;p65"/>
          <p:cNvSpPr/>
          <p:nvPr/>
        </p:nvSpPr>
        <p:spPr>
          <a:xfrm>
            <a:off x="1608067" y="1664950"/>
            <a:ext cx="46500" cy="96600"/>
          </a:xfrm>
          <a:prstGeom prst="ellipse">
            <a:avLst/>
          </a:prstGeom>
          <a:solidFill>
            <a:srgbClr val="FFE599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63" name="Google Shape;1063;p65"/>
          <p:cNvCxnSpPr>
            <a:stCxn id="1054" idx="3"/>
            <a:endCxn id="1055" idx="2"/>
          </p:cNvCxnSpPr>
          <p:nvPr/>
        </p:nvCxnSpPr>
        <p:spPr>
          <a:xfrm>
            <a:off x="2305424" y="828750"/>
            <a:ext cx="723300" cy="2979900"/>
          </a:xfrm>
          <a:prstGeom prst="curvedConnector3">
            <a:avLst>
              <a:gd fmla="val 50005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64" name="Google Shape;1064;p65"/>
          <p:cNvCxnSpPr>
            <a:stCxn id="1042" idx="3"/>
            <a:endCxn id="1055" idx="2"/>
          </p:cNvCxnSpPr>
          <p:nvPr/>
        </p:nvCxnSpPr>
        <p:spPr>
          <a:xfrm>
            <a:off x="2305411" y="2634350"/>
            <a:ext cx="723300" cy="1174500"/>
          </a:xfrm>
          <a:prstGeom prst="curvedConnector3">
            <a:avLst>
              <a:gd fmla="val 50006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65" name="Google Shape;1065;p65"/>
          <p:cNvCxnSpPr>
            <a:stCxn id="1018" idx="3"/>
            <a:endCxn id="1055" idx="2"/>
          </p:cNvCxnSpPr>
          <p:nvPr/>
        </p:nvCxnSpPr>
        <p:spPr>
          <a:xfrm flipH="1" rot="10800000">
            <a:off x="2370525" y="3808600"/>
            <a:ext cx="658200" cy="441000"/>
          </a:xfrm>
          <a:prstGeom prst="curvedConnector3">
            <a:avLst>
              <a:gd fmla="val 50006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066" name="Google Shape;1066;p65"/>
          <p:cNvGrpSpPr/>
          <p:nvPr/>
        </p:nvGrpSpPr>
        <p:grpSpPr>
          <a:xfrm>
            <a:off x="3834339" y="3665175"/>
            <a:ext cx="4332872" cy="287125"/>
            <a:chOff x="3392189" y="3583675"/>
            <a:chExt cx="4332872" cy="287125"/>
          </a:xfrm>
        </p:grpSpPr>
        <p:sp>
          <p:nvSpPr>
            <p:cNvPr id="1067" name="Google Shape;1067;p65"/>
            <p:cNvSpPr/>
            <p:nvPr/>
          </p:nvSpPr>
          <p:spPr>
            <a:xfrm>
              <a:off x="3392189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" name="Google Shape;1068;p65"/>
            <p:cNvSpPr/>
            <p:nvPr/>
          </p:nvSpPr>
          <p:spPr>
            <a:xfrm>
              <a:off x="3622361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" name="Google Shape;1069;p65"/>
            <p:cNvSpPr/>
            <p:nvPr/>
          </p:nvSpPr>
          <p:spPr>
            <a:xfrm>
              <a:off x="3507275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" name="Google Shape;1070;p65"/>
            <p:cNvSpPr/>
            <p:nvPr/>
          </p:nvSpPr>
          <p:spPr>
            <a:xfrm>
              <a:off x="3737447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" name="Google Shape;1071;p65"/>
            <p:cNvSpPr/>
            <p:nvPr/>
          </p:nvSpPr>
          <p:spPr>
            <a:xfrm>
              <a:off x="3852534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" name="Google Shape;1072;p65"/>
            <p:cNvSpPr/>
            <p:nvPr/>
          </p:nvSpPr>
          <p:spPr>
            <a:xfrm>
              <a:off x="4082706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" name="Google Shape;1073;p65"/>
            <p:cNvSpPr/>
            <p:nvPr/>
          </p:nvSpPr>
          <p:spPr>
            <a:xfrm>
              <a:off x="3967620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4" name="Google Shape;1074;p65"/>
            <p:cNvSpPr/>
            <p:nvPr/>
          </p:nvSpPr>
          <p:spPr>
            <a:xfrm>
              <a:off x="4197792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" name="Google Shape;1075;p65"/>
            <p:cNvSpPr/>
            <p:nvPr/>
          </p:nvSpPr>
          <p:spPr>
            <a:xfrm>
              <a:off x="4312878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" name="Google Shape;1076;p65"/>
            <p:cNvSpPr/>
            <p:nvPr/>
          </p:nvSpPr>
          <p:spPr>
            <a:xfrm>
              <a:off x="4543050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7" name="Google Shape;1077;p65"/>
            <p:cNvSpPr/>
            <p:nvPr/>
          </p:nvSpPr>
          <p:spPr>
            <a:xfrm>
              <a:off x="4427964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8" name="Google Shape;1078;p65"/>
            <p:cNvSpPr/>
            <p:nvPr/>
          </p:nvSpPr>
          <p:spPr>
            <a:xfrm>
              <a:off x="4658136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9" name="Google Shape;1079;p65"/>
            <p:cNvSpPr/>
            <p:nvPr/>
          </p:nvSpPr>
          <p:spPr>
            <a:xfrm>
              <a:off x="4773189" y="3583700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D5A6BD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" name="Google Shape;1080;p65"/>
            <p:cNvSpPr/>
            <p:nvPr/>
          </p:nvSpPr>
          <p:spPr>
            <a:xfrm>
              <a:off x="5003361" y="3583700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D5A6BD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1" name="Google Shape;1081;p65"/>
            <p:cNvSpPr/>
            <p:nvPr/>
          </p:nvSpPr>
          <p:spPr>
            <a:xfrm>
              <a:off x="4888275" y="3583700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D5A6BD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" name="Google Shape;1082;p65"/>
            <p:cNvSpPr/>
            <p:nvPr/>
          </p:nvSpPr>
          <p:spPr>
            <a:xfrm>
              <a:off x="5118447" y="3583700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D5A6BD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" name="Google Shape;1083;p65"/>
            <p:cNvSpPr/>
            <p:nvPr/>
          </p:nvSpPr>
          <p:spPr>
            <a:xfrm>
              <a:off x="5233534" y="3583700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D5A6BD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4" name="Google Shape;1084;p65"/>
            <p:cNvSpPr/>
            <p:nvPr/>
          </p:nvSpPr>
          <p:spPr>
            <a:xfrm>
              <a:off x="5463706" y="3583700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D5A6BD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" name="Google Shape;1085;p65"/>
            <p:cNvSpPr/>
            <p:nvPr/>
          </p:nvSpPr>
          <p:spPr>
            <a:xfrm>
              <a:off x="5348620" y="3583700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D5A6BD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" name="Google Shape;1086;p65"/>
            <p:cNvSpPr/>
            <p:nvPr/>
          </p:nvSpPr>
          <p:spPr>
            <a:xfrm>
              <a:off x="5578792" y="3583700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D5A6BD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" name="Google Shape;1087;p65"/>
            <p:cNvSpPr/>
            <p:nvPr/>
          </p:nvSpPr>
          <p:spPr>
            <a:xfrm>
              <a:off x="5693878" y="3583700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D5A6BD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" name="Google Shape;1088;p65"/>
            <p:cNvSpPr/>
            <p:nvPr/>
          </p:nvSpPr>
          <p:spPr>
            <a:xfrm>
              <a:off x="5924050" y="3583700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D5A6BD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" name="Google Shape;1089;p65"/>
            <p:cNvSpPr/>
            <p:nvPr/>
          </p:nvSpPr>
          <p:spPr>
            <a:xfrm>
              <a:off x="5808964" y="3583700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D5A6BD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" name="Google Shape;1090;p65"/>
            <p:cNvSpPr/>
            <p:nvPr/>
          </p:nvSpPr>
          <p:spPr>
            <a:xfrm>
              <a:off x="6039136" y="3583700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D5A6BD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" name="Google Shape;1091;p65"/>
            <p:cNvSpPr/>
            <p:nvPr/>
          </p:nvSpPr>
          <p:spPr>
            <a:xfrm rot="5400000">
              <a:off x="6200521" y="3714501"/>
              <a:ext cx="46500" cy="25500"/>
            </a:xfrm>
            <a:prstGeom prst="ellipse">
              <a:avLst/>
            </a:prstGeom>
            <a:solidFill>
              <a:srgbClr val="FFE599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2" name="Google Shape;1092;p65"/>
            <p:cNvSpPr/>
            <p:nvPr/>
          </p:nvSpPr>
          <p:spPr>
            <a:xfrm rot="5400000">
              <a:off x="6143918" y="3714513"/>
              <a:ext cx="46500" cy="25500"/>
            </a:xfrm>
            <a:prstGeom prst="ellipse">
              <a:avLst/>
            </a:prstGeom>
            <a:solidFill>
              <a:srgbClr val="FFE599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3" name="Google Shape;1093;p65"/>
            <p:cNvSpPr/>
            <p:nvPr/>
          </p:nvSpPr>
          <p:spPr>
            <a:xfrm rot="5400000">
              <a:off x="6257124" y="3714500"/>
              <a:ext cx="46500" cy="25500"/>
            </a:xfrm>
            <a:prstGeom prst="ellipse">
              <a:avLst/>
            </a:prstGeom>
            <a:solidFill>
              <a:srgbClr val="FFE599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4" name="Google Shape;1094;p65"/>
            <p:cNvSpPr/>
            <p:nvPr/>
          </p:nvSpPr>
          <p:spPr>
            <a:xfrm rot="5400000">
              <a:off x="6311773" y="3714501"/>
              <a:ext cx="46500" cy="25500"/>
            </a:xfrm>
            <a:prstGeom prst="ellipse">
              <a:avLst/>
            </a:prstGeom>
            <a:solidFill>
              <a:srgbClr val="FFE599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5" name="Google Shape;1095;p65"/>
            <p:cNvSpPr/>
            <p:nvPr/>
          </p:nvSpPr>
          <p:spPr>
            <a:xfrm>
              <a:off x="6376914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" name="Google Shape;1096;p65"/>
            <p:cNvSpPr/>
            <p:nvPr/>
          </p:nvSpPr>
          <p:spPr>
            <a:xfrm>
              <a:off x="6607086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" name="Google Shape;1097;p65"/>
            <p:cNvSpPr/>
            <p:nvPr/>
          </p:nvSpPr>
          <p:spPr>
            <a:xfrm>
              <a:off x="6492000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" name="Google Shape;1098;p65"/>
            <p:cNvSpPr/>
            <p:nvPr/>
          </p:nvSpPr>
          <p:spPr>
            <a:xfrm>
              <a:off x="6722172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9" name="Google Shape;1099;p65"/>
            <p:cNvSpPr/>
            <p:nvPr/>
          </p:nvSpPr>
          <p:spPr>
            <a:xfrm>
              <a:off x="6837259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" name="Google Shape;1100;p65"/>
            <p:cNvSpPr/>
            <p:nvPr/>
          </p:nvSpPr>
          <p:spPr>
            <a:xfrm>
              <a:off x="7067431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" name="Google Shape;1101;p65"/>
            <p:cNvSpPr/>
            <p:nvPr/>
          </p:nvSpPr>
          <p:spPr>
            <a:xfrm>
              <a:off x="6952345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" name="Google Shape;1102;p65"/>
            <p:cNvSpPr/>
            <p:nvPr/>
          </p:nvSpPr>
          <p:spPr>
            <a:xfrm>
              <a:off x="7182517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" name="Google Shape;1103;p65"/>
            <p:cNvSpPr/>
            <p:nvPr/>
          </p:nvSpPr>
          <p:spPr>
            <a:xfrm>
              <a:off x="7297603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" name="Google Shape;1104;p65"/>
            <p:cNvSpPr/>
            <p:nvPr/>
          </p:nvSpPr>
          <p:spPr>
            <a:xfrm>
              <a:off x="7527775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5" name="Google Shape;1105;p65"/>
            <p:cNvSpPr/>
            <p:nvPr/>
          </p:nvSpPr>
          <p:spPr>
            <a:xfrm>
              <a:off x="7412689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6" name="Google Shape;1106;p65"/>
            <p:cNvSpPr/>
            <p:nvPr/>
          </p:nvSpPr>
          <p:spPr>
            <a:xfrm>
              <a:off x="7642861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7" name="Google Shape;1107;p65"/>
          <p:cNvSpPr/>
          <p:nvPr/>
        </p:nvSpPr>
        <p:spPr>
          <a:xfrm>
            <a:off x="3834350" y="2179900"/>
            <a:ext cx="4332900" cy="12909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EAD1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Decoder</a:t>
            </a:r>
            <a:endParaRPr/>
          </a:p>
        </p:txBody>
      </p:sp>
      <p:sp>
        <p:nvSpPr>
          <p:cNvPr id="1108" name="Google Shape;1108;p65"/>
          <p:cNvSpPr txBox="1"/>
          <p:nvPr/>
        </p:nvSpPr>
        <p:spPr>
          <a:xfrm>
            <a:off x="5365975" y="1361350"/>
            <a:ext cx="1269600" cy="4002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Answer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09" name="Google Shape;1109;p65"/>
          <p:cNvSpPr txBox="1"/>
          <p:nvPr/>
        </p:nvSpPr>
        <p:spPr>
          <a:xfrm>
            <a:off x="4940150" y="1761550"/>
            <a:ext cx="212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(Autoregressively)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10" name="Google Shape;1110;p65"/>
          <p:cNvSpPr/>
          <p:nvPr/>
        </p:nvSpPr>
        <p:spPr>
          <a:xfrm>
            <a:off x="7005425" y="542175"/>
            <a:ext cx="1847700" cy="1122900"/>
          </a:xfrm>
          <a:prstGeom prst="wedgeRoundRectCallout">
            <a:avLst>
              <a:gd fmla="val -20833" name="adj1"/>
              <a:gd fmla="val 62500" name="adj2"/>
              <a:gd fmla="val 0" name="adj3"/>
            </a:avLst>
          </a:prstGeom>
          <a:solidFill>
            <a:srgbClr val="EA9999"/>
          </a:solidFill>
          <a:ln cap="flat" cmpd="sng" w="9525">
            <a:solidFill>
              <a:srgbClr val="F4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Challenges: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220M parameters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90K+ </a:t>
            </a:r>
            <a:r>
              <a:rPr lang="en" sz="1000"/>
              <a:t>training</a:t>
            </a:r>
            <a:r>
              <a:rPr lang="en" sz="1000"/>
              <a:t> examples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Encoder output: 51200*768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16GB VRAM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No background Training</a:t>
            </a:r>
            <a:endParaRPr sz="10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14" name="Shape 1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5" name="Google Shape;1115;p66"/>
          <p:cNvSpPr txBox="1"/>
          <p:nvPr>
            <p:ph type="title"/>
          </p:nvPr>
        </p:nvSpPr>
        <p:spPr>
          <a:xfrm>
            <a:off x="0" y="0"/>
            <a:ext cx="7688400" cy="68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40">
                <a:solidFill>
                  <a:schemeClr val="accent2"/>
                </a:solidFill>
              </a:rPr>
              <a:t>Encoder Decoder Analogy</a:t>
            </a:r>
            <a:endParaRPr sz="2640">
              <a:solidFill>
                <a:schemeClr val="accent2"/>
              </a:solidFill>
            </a:endParaRPr>
          </a:p>
        </p:txBody>
      </p:sp>
      <p:sp>
        <p:nvSpPr>
          <p:cNvPr id="1116" name="Google Shape;1116;p66"/>
          <p:cNvSpPr/>
          <p:nvPr/>
        </p:nvSpPr>
        <p:spPr>
          <a:xfrm>
            <a:off x="598813" y="2833950"/>
            <a:ext cx="555000" cy="984600"/>
          </a:xfrm>
          <a:prstGeom prst="roundRect">
            <a:avLst>
              <a:gd fmla="val 36999" name="adj"/>
            </a:avLst>
          </a:prstGeom>
          <a:solidFill>
            <a:srgbClr val="EAD1DC"/>
          </a:solidFill>
          <a:ln cap="flat" cmpd="sng" w="76200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7" name="Google Shape;1117;p66"/>
          <p:cNvSpPr/>
          <p:nvPr/>
        </p:nvSpPr>
        <p:spPr>
          <a:xfrm>
            <a:off x="598813" y="2833950"/>
            <a:ext cx="555000" cy="563700"/>
          </a:xfrm>
          <a:prstGeom prst="roundRect">
            <a:avLst>
              <a:gd fmla="val 0" name="adj"/>
            </a:avLst>
          </a:prstGeom>
          <a:solidFill>
            <a:srgbClr val="EFEFEF"/>
          </a:solidFill>
          <a:ln cap="flat" cmpd="sng" w="76200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8" name="Google Shape;1118;p66"/>
          <p:cNvSpPr/>
          <p:nvPr/>
        </p:nvSpPr>
        <p:spPr>
          <a:xfrm>
            <a:off x="1213013" y="2833950"/>
            <a:ext cx="555000" cy="984600"/>
          </a:xfrm>
          <a:prstGeom prst="roundRect">
            <a:avLst>
              <a:gd fmla="val 36999" name="adj"/>
            </a:avLst>
          </a:prstGeom>
          <a:solidFill>
            <a:srgbClr val="EAD1DC"/>
          </a:solidFill>
          <a:ln cap="flat" cmpd="sng" w="76200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9" name="Google Shape;1119;p66"/>
          <p:cNvSpPr/>
          <p:nvPr/>
        </p:nvSpPr>
        <p:spPr>
          <a:xfrm>
            <a:off x="1213013" y="2833950"/>
            <a:ext cx="555000" cy="563700"/>
          </a:xfrm>
          <a:prstGeom prst="roundRect">
            <a:avLst>
              <a:gd fmla="val 0" name="adj"/>
            </a:avLst>
          </a:prstGeom>
          <a:solidFill>
            <a:srgbClr val="EFEFEF"/>
          </a:solidFill>
          <a:ln cap="flat" cmpd="sng" w="76200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0" name="Google Shape;1120;p66"/>
          <p:cNvSpPr/>
          <p:nvPr/>
        </p:nvSpPr>
        <p:spPr>
          <a:xfrm>
            <a:off x="1827214" y="2833950"/>
            <a:ext cx="555000" cy="984600"/>
          </a:xfrm>
          <a:prstGeom prst="roundRect">
            <a:avLst>
              <a:gd fmla="val 36999" name="adj"/>
            </a:avLst>
          </a:prstGeom>
          <a:solidFill>
            <a:srgbClr val="EAD1DC"/>
          </a:solidFill>
          <a:ln cap="flat" cmpd="sng" w="76200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1" name="Google Shape;1121;p66"/>
          <p:cNvSpPr/>
          <p:nvPr/>
        </p:nvSpPr>
        <p:spPr>
          <a:xfrm>
            <a:off x="1827213" y="2833950"/>
            <a:ext cx="555000" cy="563700"/>
          </a:xfrm>
          <a:prstGeom prst="roundRect">
            <a:avLst>
              <a:gd fmla="val 0" name="adj"/>
            </a:avLst>
          </a:prstGeom>
          <a:solidFill>
            <a:srgbClr val="EFEFEF"/>
          </a:solidFill>
          <a:ln cap="flat" cmpd="sng" w="76200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2" name="Google Shape;1122;p66"/>
          <p:cNvSpPr/>
          <p:nvPr/>
        </p:nvSpPr>
        <p:spPr>
          <a:xfrm>
            <a:off x="2441413" y="2833950"/>
            <a:ext cx="555000" cy="984600"/>
          </a:xfrm>
          <a:prstGeom prst="roundRect">
            <a:avLst>
              <a:gd fmla="val 36999" name="adj"/>
            </a:avLst>
          </a:prstGeom>
          <a:solidFill>
            <a:srgbClr val="EAD1DC"/>
          </a:solidFill>
          <a:ln cap="flat" cmpd="sng" w="76200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3" name="Google Shape;1123;p66"/>
          <p:cNvSpPr/>
          <p:nvPr/>
        </p:nvSpPr>
        <p:spPr>
          <a:xfrm>
            <a:off x="2441413" y="2833950"/>
            <a:ext cx="555000" cy="563700"/>
          </a:xfrm>
          <a:prstGeom prst="roundRect">
            <a:avLst>
              <a:gd fmla="val 0" name="adj"/>
            </a:avLst>
          </a:prstGeom>
          <a:solidFill>
            <a:srgbClr val="EFEFEF"/>
          </a:solidFill>
          <a:ln cap="flat" cmpd="sng" w="76200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4" name="Google Shape;1124;p66"/>
          <p:cNvSpPr/>
          <p:nvPr/>
        </p:nvSpPr>
        <p:spPr>
          <a:xfrm>
            <a:off x="3055613" y="2833950"/>
            <a:ext cx="555000" cy="984600"/>
          </a:xfrm>
          <a:prstGeom prst="roundRect">
            <a:avLst>
              <a:gd fmla="val 36999" name="adj"/>
            </a:avLst>
          </a:prstGeom>
          <a:solidFill>
            <a:srgbClr val="EAD1DC"/>
          </a:solidFill>
          <a:ln cap="flat" cmpd="sng" w="76200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5" name="Google Shape;1125;p66"/>
          <p:cNvSpPr/>
          <p:nvPr/>
        </p:nvSpPr>
        <p:spPr>
          <a:xfrm>
            <a:off x="3055613" y="2833950"/>
            <a:ext cx="555000" cy="563700"/>
          </a:xfrm>
          <a:prstGeom prst="roundRect">
            <a:avLst>
              <a:gd fmla="val 0" name="adj"/>
            </a:avLst>
          </a:prstGeom>
          <a:solidFill>
            <a:srgbClr val="EFEFEF"/>
          </a:solidFill>
          <a:ln cap="flat" cmpd="sng" w="76200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6" name="Google Shape;1126;p66"/>
          <p:cNvSpPr/>
          <p:nvPr/>
        </p:nvSpPr>
        <p:spPr>
          <a:xfrm>
            <a:off x="3669814" y="2833950"/>
            <a:ext cx="555000" cy="984600"/>
          </a:xfrm>
          <a:prstGeom prst="roundRect">
            <a:avLst>
              <a:gd fmla="val 36999" name="adj"/>
            </a:avLst>
          </a:prstGeom>
          <a:solidFill>
            <a:srgbClr val="EAD1DC"/>
          </a:solidFill>
          <a:ln cap="flat" cmpd="sng" w="76200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7" name="Google Shape;1127;p66"/>
          <p:cNvSpPr/>
          <p:nvPr/>
        </p:nvSpPr>
        <p:spPr>
          <a:xfrm>
            <a:off x="3669813" y="2833950"/>
            <a:ext cx="555000" cy="563700"/>
          </a:xfrm>
          <a:prstGeom prst="roundRect">
            <a:avLst>
              <a:gd fmla="val 0" name="adj"/>
            </a:avLst>
          </a:prstGeom>
          <a:solidFill>
            <a:srgbClr val="EFEFEF"/>
          </a:solidFill>
          <a:ln cap="flat" cmpd="sng" w="76200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8" name="Google Shape;1128;p66"/>
          <p:cNvSpPr/>
          <p:nvPr/>
        </p:nvSpPr>
        <p:spPr>
          <a:xfrm rot="10800000">
            <a:off x="5067188" y="1324925"/>
            <a:ext cx="555000" cy="984600"/>
          </a:xfrm>
          <a:prstGeom prst="roundRect">
            <a:avLst>
              <a:gd fmla="val 36999" name="adj"/>
            </a:avLst>
          </a:prstGeom>
          <a:solidFill>
            <a:srgbClr val="EFEFEF"/>
          </a:solidFill>
          <a:ln cap="flat" cmpd="sng" w="76200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9" name="Google Shape;1129;p66"/>
          <p:cNvSpPr/>
          <p:nvPr/>
        </p:nvSpPr>
        <p:spPr>
          <a:xfrm rot="10800000">
            <a:off x="5067188" y="1930933"/>
            <a:ext cx="555000" cy="378600"/>
          </a:xfrm>
          <a:prstGeom prst="roundRect">
            <a:avLst>
              <a:gd fmla="val 0" name="adj"/>
            </a:avLst>
          </a:prstGeom>
          <a:solidFill>
            <a:srgbClr val="EAD1DC"/>
          </a:solidFill>
          <a:ln cap="flat" cmpd="sng" w="76200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0" name="Google Shape;1130;p66"/>
          <p:cNvSpPr/>
          <p:nvPr/>
        </p:nvSpPr>
        <p:spPr>
          <a:xfrm rot="10800000">
            <a:off x="5622188" y="1324925"/>
            <a:ext cx="555000" cy="984600"/>
          </a:xfrm>
          <a:prstGeom prst="roundRect">
            <a:avLst>
              <a:gd fmla="val 36999" name="adj"/>
            </a:avLst>
          </a:prstGeom>
          <a:solidFill>
            <a:srgbClr val="EFEFEF"/>
          </a:solidFill>
          <a:ln cap="flat" cmpd="sng" w="76200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1" name="Google Shape;1131;p66"/>
          <p:cNvSpPr/>
          <p:nvPr/>
        </p:nvSpPr>
        <p:spPr>
          <a:xfrm rot="10800000">
            <a:off x="5622188" y="1930933"/>
            <a:ext cx="555000" cy="378600"/>
          </a:xfrm>
          <a:prstGeom prst="roundRect">
            <a:avLst>
              <a:gd fmla="val 0" name="adj"/>
            </a:avLst>
          </a:prstGeom>
          <a:solidFill>
            <a:srgbClr val="EAD1DC"/>
          </a:solidFill>
          <a:ln cap="flat" cmpd="sng" w="76200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2" name="Google Shape;1132;p66"/>
          <p:cNvSpPr/>
          <p:nvPr/>
        </p:nvSpPr>
        <p:spPr>
          <a:xfrm rot="10800000">
            <a:off x="6177188" y="1324925"/>
            <a:ext cx="555000" cy="984600"/>
          </a:xfrm>
          <a:prstGeom prst="roundRect">
            <a:avLst>
              <a:gd fmla="val 36999" name="adj"/>
            </a:avLst>
          </a:prstGeom>
          <a:solidFill>
            <a:srgbClr val="EFEFEF"/>
          </a:solidFill>
          <a:ln cap="flat" cmpd="sng" w="76200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3" name="Google Shape;1133;p66"/>
          <p:cNvSpPr/>
          <p:nvPr/>
        </p:nvSpPr>
        <p:spPr>
          <a:xfrm rot="10800000">
            <a:off x="6177188" y="1930933"/>
            <a:ext cx="555000" cy="378600"/>
          </a:xfrm>
          <a:prstGeom prst="roundRect">
            <a:avLst>
              <a:gd fmla="val 0" name="adj"/>
            </a:avLst>
          </a:prstGeom>
          <a:solidFill>
            <a:srgbClr val="EAD1DC"/>
          </a:solidFill>
          <a:ln cap="flat" cmpd="sng" w="76200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4" name="Google Shape;1134;p66"/>
          <p:cNvSpPr/>
          <p:nvPr/>
        </p:nvSpPr>
        <p:spPr>
          <a:xfrm rot="10800000">
            <a:off x="6732188" y="1324925"/>
            <a:ext cx="555000" cy="984600"/>
          </a:xfrm>
          <a:prstGeom prst="roundRect">
            <a:avLst>
              <a:gd fmla="val 36999" name="adj"/>
            </a:avLst>
          </a:prstGeom>
          <a:solidFill>
            <a:srgbClr val="EFEFEF"/>
          </a:solidFill>
          <a:ln cap="flat" cmpd="sng" w="76200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5" name="Google Shape;1135;p66"/>
          <p:cNvSpPr/>
          <p:nvPr/>
        </p:nvSpPr>
        <p:spPr>
          <a:xfrm rot="10800000">
            <a:off x="6732188" y="1930933"/>
            <a:ext cx="555000" cy="378600"/>
          </a:xfrm>
          <a:prstGeom prst="roundRect">
            <a:avLst>
              <a:gd fmla="val 0" name="adj"/>
            </a:avLst>
          </a:prstGeom>
          <a:solidFill>
            <a:srgbClr val="EAD1DC"/>
          </a:solidFill>
          <a:ln cap="flat" cmpd="sng" w="76200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6" name="Google Shape;1136;p66"/>
          <p:cNvSpPr/>
          <p:nvPr/>
        </p:nvSpPr>
        <p:spPr>
          <a:xfrm rot="10800000">
            <a:off x="7287188" y="1324925"/>
            <a:ext cx="555000" cy="984600"/>
          </a:xfrm>
          <a:prstGeom prst="roundRect">
            <a:avLst>
              <a:gd fmla="val 36999" name="adj"/>
            </a:avLst>
          </a:prstGeom>
          <a:solidFill>
            <a:srgbClr val="EFEFEF"/>
          </a:solidFill>
          <a:ln cap="flat" cmpd="sng" w="76200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7" name="Google Shape;1137;p66"/>
          <p:cNvSpPr/>
          <p:nvPr/>
        </p:nvSpPr>
        <p:spPr>
          <a:xfrm rot="10800000">
            <a:off x="7287188" y="1930933"/>
            <a:ext cx="555000" cy="378600"/>
          </a:xfrm>
          <a:prstGeom prst="roundRect">
            <a:avLst>
              <a:gd fmla="val 0" name="adj"/>
            </a:avLst>
          </a:prstGeom>
          <a:solidFill>
            <a:srgbClr val="EAD1DC"/>
          </a:solidFill>
          <a:ln cap="flat" cmpd="sng" w="76200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8" name="Google Shape;1138;p66"/>
          <p:cNvSpPr/>
          <p:nvPr/>
        </p:nvSpPr>
        <p:spPr>
          <a:xfrm rot="10800000">
            <a:off x="7842188" y="1324925"/>
            <a:ext cx="555000" cy="984600"/>
          </a:xfrm>
          <a:prstGeom prst="roundRect">
            <a:avLst>
              <a:gd fmla="val 36999" name="adj"/>
            </a:avLst>
          </a:prstGeom>
          <a:solidFill>
            <a:srgbClr val="EFEFEF"/>
          </a:solidFill>
          <a:ln cap="flat" cmpd="sng" w="76200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9" name="Google Shape;1139;p66"/>
          <p:cNvSpPr/>
          <p:nvPr/>
        </p:nvSpPr>
        <p:spPr>
          <a:xfrm rot="10800000">
            <a:off x="7842188" y="1930933"/>
            <a:ext cx="555000" cy="378600"/>
          </a:xfrm>
          <a:prstGeom prst="roundRect">
            <a:avLst>
              <a:gd fmla="val 0" name="adj"/>
            </a:avLst>
          </a:prstGeom>
          <a:solidFill>
            <a:srgbClr val="EAD1DC"/>
          </a:solidFill>
          <a:ln cap="flat" cmpd="sng" w="76200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0" name="Google Shape;1140;p66"/>
          <p:cNvSpPr/>
          <p:nvPr/>
        </p:nvSpPr>
        <p:spPr>
          <a:xfrm>
            <a:off x="4768538" y="2259588"/>
            <a:ext cx="3927300" cy="12909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Decoder</a:t>
            </a:r>
            <a:endParaRPr/>
          </a:p>
        </p:txBody>
      </p:sp>
      <p:sp>
        <p:nvSpPr>
          <p:cNvPr id="1141" name="Google Shape;1141;p66"/>
          <p:cNvSpPr/>
          <p:nvPr/>
        </p:nvSpPr>
        <p:spPr>
          <a:xfrm>
            <a:off x="448163" y="1648663"/>
            <a:ext cx="3927300" cy="12909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 cap="flat" cmpd="sng" w="9525">
            <a:solidFill>
              <a:srgbClr val="FFE5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Encoder</a:t>
            </a:r>
            <a:endParaRPr/>
          </a:p>
        </p:txBody>
      </p:sp>
      <p:sp>
        <p:nvSpPr>
          <p:cNvPr id="1142" name="Google Shape;1142;p66"/>
          <p:cNvSpPr/>
          <p:nvPr/>
        </p:nvSpPr>
        <p:spPr>
          <a:xfrm rot="-2700000">
            <a:off x="822219" y="2960593"/>
            <a:ext cx="108187" cy="117521"/>
          </a:xfrm>
          <a:prstGeom prst="teardrop">
            <a:avLst>
              <a:gd fmla="val 104236" name="adj"/>
            </a:avLst>
          </a:prstGeom>
          <a:solidFill>
            <a:srgbClr val="EAD1DC"/>
          </a:solidFill>
          <a:ln cap="flat" cmpd="sng" w="9525">
            <a:solidFill>
              <a:srgbClr val="EAD1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3" name="Google Shape;1143;p66"/>
          <p:cNvSpPr/>
          <p:nvPr/>
        </p:nvSpPr>
        <p:spPr>
          <a:xfrm rot="-2700000">
            <a:off x="822219" y="3164493"/>
            <a:ext cx="108187" cy="117521"/>
          </a:xfrm>
          <a:prstGeom prst="teardrop">
            <a:avLst>
              <a:gd fmla="val 104236" name="adj"/>
            </a:avLst>
          </a:prstGeom>
          <a:solidFill>
            <a:srgbClr val="EAD1DC"/>
          </a:solidFill>
          <a:ln cap="flat" cmpd="sng" w="9525">
            <a:solidFill>
              <a:srgbClr val="EAD1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4" name="Google Shape;1144;p66"/>
          <p:cNvSpPr/>
          <p:nvPr/>
        </p:nvSpPr>
        <p:spPr>
          <a:xfrm rot="-2700000">
            <a:off x="822219" y="3368393"/>
            <a:ext cx="108187" cy="117521"/>
          </a:xfrm>
          <a:prstGeom prst="teardrop">
            <a:avLst>
              <a:gd fmla="val 104236" name="adj"/>
            </a:avLst>
          </a:prstGeom>
          <a:solidFill>
            <a:srgbClr val="EAD1DC"/>
          </a:solidFill>
          <a:ln cap="flat" cmpd="sng" w="9525">
            <a:solidFill>
              <a:srgbClr val="EAD1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5" name="Google Shape;1145;p66"/>
          <p:cNvSpPr/>
          <p:nvPr/>
        </p:nvSpPr>
        <p:spPr>
          <a:xfrm rot="-2700000">
            <a:off x="1436419" y="2960593"/>
            <a:ext cx="108187" cy="117521"/>
          </a:xfrm>
          <a:prstGeom prst="teardrop">
            <a:avLst>
              <a:gd fmla="val 104236" name="adj"/>
            </a:avLst>
          </a:prstGeom>
          <a:solidFill>
            <a:srgbClr val="EAD1DC"/>
          </a:solidFill>
          <a:ln cap="flat" cmpd="sng" w="9525">
            <a:solidFill>
              <a:srgbClr val="EAD1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6" name="Google Shape;1146;p66"/>
          <p:cNvSpPr/>
          <p:nvPr/>
        </p:nvSpPr>
        <p:spPr>
          <a:xfrm rot="-2700000">
            <a:off x="1436419" y="3164493"/>
            <a:ext cx="108187" cy="117521"/>
          </a:xfrm>
          <a:prstGeom prst="teardrop">
            <a:avLst>
              <a:gd fmla="val 104236" name="adj"/>
            </a:avLst>
          </a:prstGeom>
          <a:solidFill>
            <a:srgbClr val="EAD1DC"/>
          </a:solidFill>
          <a:ln cap="flat" cmpd="sng" w="9525">
            <a:solidFill>
              <a:srgbClr val="EAD1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7" name="Google Shape;1147;p66"/>
          <p:cNvSpPr/>
          <p:nvPr/>
        </p:nvSpPr>
        <p:spPr>
          <a:xfrm rot="-2700000">
            <a:off x="1436419" y="3368393"/>
            <a:ext cx="108187" cy="117521"/>
          </a:xfrm>
          <a:prstGeom prst="teardrop">
            <a:avLst>
              <a:gd fmla="val 104236" name="adj"/>
            </a:avLst>
          </a:prstGeom>
          <a:solidFill>
            <a:srgbClr val="EAD1DC"/>
          </a:solidFill>
          <a:ln cap="flat" cmpd="sng" w="9525">
            <a:solidFill>
              <a:srgbClr val="EAD1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8" name="Google Shape;1148;p66"/>
          <p:cNvSpPr/>
          <p:nvPr/>
        </p:nvSpPr>
        <p:spPr>
          <a:xfrm rot="-2700000">
            <a:off x="2050619" y="2960593"/>
            <a:ext cx="108187" cy="117521"/>
          </a:xfrm>
          <a:prstGeom prst="teardrop">
            <a:avLst>
              <a:gd fmla="val 104236" name="adj"/>
            </a:avLst>
          </a:prstGeom>
          <a:solidFill>
            <a:srgbClr val="EAD1DC"/>
          </a:solidFill>
          <a:ln cap="flat" cmpd="sng" w="9525">
            <a:solidFill>
              <a:srgbClr val="EAD1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9" name="Google Shape;1149;p66"/>
          <p:cNvSpPr/>
          <p:nvPr/>
        </p:nvSpPr>
        <p:spPr>
          <a:xfrm rot="-2700000">
            <a:off x="2050619" y="3164493"/>
            <a:ext cx="108187" cy="117521"/>
          </a:xfrm>
          <a:prstGeom prst="teardrop">
            <a:avLst>
              <a:gd fmla="val 104236" name="adj"/>
            </a:avLst>
          </a:prstGeom>
          <a:solidFill>
            <a:srgbClr val="EAD1DC"/>
          </a:solidFill>
          <a:ln cap="flat" cmpd="sng" w="9525">
            <a:solidFill>
              <a:srgbClr val="EAD1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0" name="Google Shape;1150;p66"/>
          <p:cNvSpPr/>
          <p:nvPr/>
        </p:nvSpPr>
        <p:spPr>
          <a:xfrm rot="-2700000">
            <a:off x="2050619" y="3368393"/>
            <a:ext cx="108187" cy="117521"/>
          </a:xfrm>
          <a:prstGeom prst="teardrop">
            <a:avLst>
              <a:gd fmla="val 104236" name="adj"/>
            </a:avLst>
          </a:prstGeom>
          <a:solidFill>
            <a:srgbClr val="EAD1DC"/>
          </a:solidFill>
          <a:ln cap="flat" cmpd="sng" w="9525">
            <a:solidFill>
              <a:srgbClr val="EAD1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1" name="Google Shape;1151;p66"/>
          <p:cNvSpPr/>
          <p:nvPr/>
        </p:nvSpPr>
        <p:spPr>
          <a:xfrm rot="-2700000">
            <a:off x="2664819" y="2960593"/>
            <a:ext cx="108187" cy="117521"/>
          </a:xfrm>
          <a:prstGeom prst="teardrop">
            <a:avLst>
              <a:gd fmla="val 104236" name="adj"/>
            </a:avLst>
          </a:prstGeom>
          <a:solidFill>
            <a:srgbClr val="EAD1DC"/>
          </a:solidFill>
          <a:ln cap="flat" cmpd="sng" w="9525">
            <a:solidFill>
              <a:srgbClr val="EAD1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2" name="Google Shape;1152;p66"/>
          <p:cNvSpPr/>
          <p:nvPr/>
        </p:nvSpPr>
        <p:spPr>
          <a:xfrm rot="-2700000">
            <a:off x="2664819" y="3164493"/>
            <a:ext cx="108187" cy="117521"/>
          </a:xfrm>
          <a:prstGeom prst="teardrop">
            <a:avLst>
              <a:gd fmla="val 104236" name="adj"/>
            </a:avLst>
          </a:prstGeom>
          <a:solidFill>
            <a:srgbClr val="EAD1DC"/>
          </a:solidFill>
          <a:ln cap="flat" cmpd="sng" w="9525">
            <a:solidFill>
              <a:srgbClr val="EAD1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3" name="Google Shape;1153;p66"/>
          <p:cNvSpPr/>
          <p:nvPr/>
        </p:nvSpPr>
        <p:spPr>
          <a:xfrm rot="-2700000">
            <a:off x="2664819" y="3368393"/>
            <a:ext cx="108187" cy="117521"/>
          </a:xfrm>
          <a:prstGeom prst="teardrop">
            <a:avLst>
              <a:gd fmla="val 104236" name="adj"/>
            </a:avLst>
          </a:prstGeom>
          <a:solidFill>
            <a:srgbClr val="EAD1DC"/>
          </a:solidFill>
          <a:ln cap="flat" cmpd="sng" w="9525">
            <a:solidFill>
              <a:srgbClr val="EAD1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4" name="Google Shape;1154;p66"/>
          <p:cNvSpPr/>
          <p:nvPr/>
        </p:nvSpPr>
        <p:spPr>
          <a:xfrm rot="-2700000">
            <a:off x="3279031" y="2960593"/>
            <a:ext cx="108187" cy="117521"/>
          </a:xfrm>
          <a:prstGeom prst="teardrop">
            <a:avLst>
              <a:gd fmla="val 104236" name="adj"/>
            </a:avLst>
          </a:prstGeom>
          <a:solidFill>
            <a:srgbClr val="EAD1DC"/>
          </a:solidFill>
          <a:ln cap="flat" cmpd="sng" w="9525">
            <a:solidFill>
              <a:srgbClr val="EAD1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5" name="Google Shape;1155;p66"/>
          <p:cNvSpPr/>
          <p:nvPr/>
        </p:nvSpPr>
        <p:spPr>
          <a:xfrm rot="-2700000">
            <a:off x="3279019" y="3164493"/>
            <a:ext cx="108187" cy="117521"/>
          </a:xfrm>
          <a:prstGeom prst="teardrop">
            <a:avLst>
              <a:gd fmla="val 104236" name="adj"/>
            </a:avLst>
          </a:prstGeom>
          <a:solidFill>
            <a:srgbClr val="EAD1DC"/>
          </a:solidFill>
          <a:ln cap="flat" cmpd="sng" w="9525">
            <a:solidFill>
              <a:srgbClr val="EAD1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6" name="Google Shape;1156;p66"/>
          <p:cNvSpPr/>
          <p:nvPr/>
        </p:nvSpPr>
        <p:spPr>
          <a:xfrm rot="-2700000">
            <a:off x="3279019" y="3368393"/>
            <a:ext cx="108187" cy="117521"/>
          </a:xfrm>
          <a:prstGeom prst="teardrop">
            <a:avLst>
              <a:gd fmla="val 104236" name="adj"/>
            </a:avLst>
          </a:prstGeom>
          <a:solidFill>
            <a:srgbClr val="EAD1DC"/>
          </a:solidFill>
          <a:ln cap="flat" cmpd="sng" w="9525">
            <a:solidFill>
              <a:srgbClr val="EAD1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7" name="Google Shape;1157;p66"/>
          <p:cNvSpPr/>
          <p:nvPr/>
        </p:nvSpPr>
        <p:spPr>
          <a:xfrm rot="-2700000">
            <a:off x="3893219" y="2960593"/>
            <a:ext cx="108187" cy="117521"/>
          </a:xfrm>
          <a:prstGeom prst="teardrop">
            <a:avLst>
              <a:gd fmla="val 104236" name="adj"/>
            </a:avLst>
          </a:prstGeom>
          <a:solidFill>
            <a:srgbClr val="EAD1DC"/>
          </a:solidFill>
          <a:ln cap="flat" cmpd="sng" w="9525">
            <a:solidFill>
              <a:srgbClr val="EAD1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8" name="Google Shape;1158;p66"/>
          <p:cNvSpPr/>
          <p:nvPr/>
        </p:nvSpPr>
        <p:spPr>
          <a:xfrm rot="-2700000">
            <a:off x="3900019" y="3164493"/>
            <a:ext cx="108187" cy="117521"/>
          </a:xfrm>
          <a:prstGeom prst="teardrop">
            <a:avLst>
              <a:gd fmla="val 104236" name="adj"/>
            </a:avLst>
          </a:prstGeom>
          <a:solidFill>
            <a:srgbClr val="EAD1DC"/>
          </a:solidFill>
          <a:ln cap="flat" cmpd="sng" w="9525">
            <a:solidFill>
              <a:srgbClr val="EAD1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9" name="Google Shape;1159;p66"/>
          <p:cNvSpPr/>
          <p:nvPr/>
        </p:nvSpPr>
        <p:spPr>
          <a:xfrm rot="-2700000">
            <a:off x="3900019" y="3368393"/>
            <a:ext cx="108187" cy="117521"/>
          </a:xfrm>
          <a:prstGeom prst="teardrop">
            <a:avLst>
              <a:gd fmla="val 104236" name="adj"/>
            </a:avLst>
          </a:prstGeom>
          <a:solidFill>
            <a:srgbClr val="EAD1DC"/>
          </a:solidFill>
          <a:ln cap="flat" cmpd="sng" w="9525">
            <a:solidFill>
              <a:srgbClr val="EAD1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67"/>
          <p:cNvSpPr txBox="1"/>
          <p:nvPr>
            <p:ph type="title"/>
          </p:nvPr>
        </p:nvSpPr>
        <p:spPr>
          <a:xfrm>
            <a:off x="0" y="0"/>
            <a:ext cx="7688400" cy="68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40">
                <a:solidFill>
                  <a:schemeClr val="accent2"/>
                </a:solidFill>
              </a:rPr>
              <a:t>Encoder Decoder Analogy</a:t>
            </a:r>
            <a:endParaRPr sz="2640">
              <a:solidFill>
                <a:schemeClr val="accent2"/>
              </a:solidFill>
            </a:endParaRPr>
          </a:p>
        </p:txBody>
      </p:sp>
      <p:sp>
        <p:nvSpPr>
          <p:cNvPr id="1165" name="Google Shape;1165;p67"/>
          <p:cNvSpPr/>
          <p:nvPr/>
        </p:nvSpPr>
        <p:spPr>
          <a:xfrm>
            <a:off x="905913" y="2826825"/>
            <a:ext cx="555000" cy="984600"/>
          </a:xfrm>
          <a:prstGeom prst="roundRect">
            <a:avLst>
              <a:gd fmla="val 36999" name="adj"/>
            </a:avLst>
          </a:prstGeom>
          <a:solidFill>
            <a:srgbClr val="EAD1DC"/>
          </a:solidFill>
          <a:ln cap="flat" cmpd="sng" w="76200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6" name="Google Shape;1166;p67"/>
          <p:cNvSpPr/>
          <p:nvPr/>
        </p:nvSpPr>
        <p:spPr>
          <a:xfrm>
            <a:off x="905925" y="2826825"/>
            <a:ext cx="555000" cy="265200"/>
          </a:xfrm>
          <a:prstGeom prst="roundRect">
            <a:avLst>
              <a:gd fmla="val 0" name="adj"/>
            </a:avLst>
          </a:prstGeom>
          <a:solidFill>
            <a:srgbClr val="EFEFEF"/>
          </a:solidFill>
          <a:ln cap="flat" cmpd="sng" w="76200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7" name="Google Shape;1167;p67"/>
          <p:cNvSpPr/>
          <p:nvPr/>
        </p:nvSpPr>
        <p:spPr>
          <a:xfrm>
            <a:off x="2134314" y="2826825"/>
            <a:ext cx="555000" cy="984600"/>
          </a:xfrm>
          <a:prstGeom prst="roundRect">
            <a:avLst>
              <a:gd fmla="val 36999" name="adj"/>
            </a:avLst>
          </a:prstGeom>
          <a:solidFill>
            <a:srgbClr val="EAD1DC"/>
          </a:solidFill>
          <a:ln cap="flat" cmpd="sng" w="76200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8" name="Google Shape;1168;p67"/>
          <p:cNvSpPr/>
          <p:nvPr/>
        </p:nvSpPr>
        <p:spPr>
          <a:xfrm>
            <a:off x="2134325" y="2826825"/>
            <a:ext cx="555000" cy="265200"/>
          </a:xfrm>
          <a:prstGeom prst="roundRect">
            <a:avLst>
              <a:gd fmla="val 0" name="adj"/>
            </a:avLst>
          </a:prstGeom>
          <a:solidFill>
            <a:srgbClr val="EFEFEF"/>
          </a:solidFill>
          <a:ln cap="flat" cmpd="sng" w="76200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9" name="Google Shape;1169;p67"/>
          <p:cNvSpPr/>
          <p:nvPr/>
        </p:nvSpPr>
        <p:spPr>
          <a:xfrm>
            <a:off x="3362713" y="2826825"/>
            <a:ext cx="555000" cy="984600"/>
          </a:xfrm>
          <a:prstGeom prst="roundRect">
            <a:avLst>
              <a:gd fmla="val 36999" name="adj"/>
            </a:avLst>
          </a:prstGeom>
          <a:solidFill>
            <a:srgbClr val="EAD1DC"/>
          </a:solidFill>
          <a:ln cap="flat" cmpd="sng" w="76200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0" name="Google Shape;1170;p67"/>
          <p:cNvSpPr/>
          <p:nvPr/>
        </p:nvSpPr>
        <p:spPr>
          <a:xfrm>
            <a:off x="3362725" y="2826825"/>
            <a:ext cx="555000" cy="265200"/>
          </a:xfrm>
          <a:prstGeom prst="roundRect">
            <a:avLst>
              <a:gd fmla="val 0" name="adj"/>
            </a:avLst>
          </a:prstGeom>
          <a:solidFill>
            <a:srgbClr val="EFEFEF"/>
          </a:solidFill>
          <a:ln cap="flat" cmpd="sng" w="76200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1" name="Google Shape;1171;p67"/>
          <p:cNvSpPr/>
          <p:nvPr/>
        </p:nvSpPr>
        <p:spPr>
          <a:xfrm rot="10800000">
            <a:off x="5344688" y="1317775"/>
            <a:ext cx="555000" cy="984600"/>
          </a:xfrm>
          <a:prstGeom prst="roundRect">
            <a:avLst>
              <a:gd fmla="val 36999" name="adj"/>
            </a:avLst>
          </a:prstGeom>
          <a:solidFill>
            <a:srgbClr val="EFEFEF"/>
          </a:solidFill>
          <a:ln cap="flat" cmpd="sng" w="76200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2" name="Google Shape;1172;p67"/>
          <p:cNvSpPr/>
          <p:nvPr/>
        </p:nvSpPr>
        <p:spPr>
          <a:xfrm rot="10800000">
            <a:off x="5344700" y="1662169"/>
            <a:ext cx="555000" cy="640200"/>
          </a:xfrm>
          <a:prstGeom prst="roundRect">
            <a:avLst>
              <a:gd fmla="val 0" name="adj"/>
            </a:avLst>
          </a:prstGeom>
          <a:solidFill>
            <a:srgbClr val="EAD1DC"/>
          </a:solidFill>
          <a:ln cap="flat" cmpd="sng" w="76200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3" name="Google Shape;1173;p67"/>
          <p:cNvSpPr/>
          <p:nvPr/>
        </p:nvSpPr>
        <p:spPr>
          <a:xfrm rot="10800000">
            <a:off x="6454688" y="1317775"/>
            <a:ext cx="555000" cy="984600"/>
          </a:xfrm>
          <a:prstGeom prst="roundRect">
            <a:avLst>
              <a:gd fmla="val 36999" name="adj"/>
            </a:avLst>
          </a:prstGeom>
          <a:solidFill>
            <a:srgbClr val="EFEFEF"/>
          </a:solidFill>
          <a:ln cap="flat" cmpd="sng" w="76200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4" name="Google Shape;1174;p67"/>
          <p:cNvSpPr/>
          <p:nvPr/>
        </p:nvSpPr>
        <p:spPr>
          <a:xfrm rot="10800000">
            <a:off x="6454700" y="1662169"/>
            <a:ext cx="555000" cy="640200"/>
          </a:xfrm>
          <a:prstGeom prst="roundRect">
            <a:avLst>
              <a:gd fmla="val 0" name="adj"/>
            </a:avLst>
          </a:prstGeom>
          <a:solidFill>
            <a:srgbClr val="EAD1DC"/>
          </a:solidFill>
          <a:ln cap="flat" cmpd="sng" w="76200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5" name="Google Shape;1175;p67"/>
          <p:cNvSpPr/>
          <p:nvPr/>
        </p:nvSpPr>
        <p:spPr>
          <a:xfrm rot="10800000">
            <a:off x="7564688" y="1317775"/>
            <a:ext cx="555000" cy="984600"/>
          </a:xfrm>
          <a:prstGeom prst="roundRect">
            <a:avLst>
              <a:gd fmla="val 36999" name="adj"/>
            </a:avLst>
          </a:prstGeom>
          <a:solidFill>
            <a:srgbClr val="EFEFEF"/>
          </a:solidFill>
          <a:ln cap="flat" cmpd="sng" w="76200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6" name="Google Shape;1176;p67"/>
          <p:cNvSpPr/>
          <p:nvPr/>
        </p:nvSpPr>
        <p:spPr>
          <a:xfrm rot="10800000">
            <a:off x="7564700" y="1662169"/>
            <a:ext cx="555000" cy="640200"/>
          </a:xfrm>
          <a:prstGeom prst="roundRect">
            <a:avLst>
              <a:gd fmla="val 0" name="adj"/>
            </a:avLst>
          </a:prstGeom>
          <a:solidFill>
            <a:srgbClr val="EAD1DC"/>
          </a:solidFill>
          <a:ln cap="flat" cmpd="sng" w="76200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7" name="Google Shape;1177;p67"/>
          <p:cNvSpPr/>
          <p:nvPr/>
        </p:nvSpPr>
        <p:spPr>
          <a:xfrm>
            <a:off x="4768538" y="2259588"/>
            <a:ext cx="3927300" cy="12909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Decoder</a:t>
            </a:r>
            <a:endParaRPr/>
          </a:p>
        </p:txBody>
      </p:sp>
      <p:sp>
        <p:nvSpPr>
          <p:cNvPr id="1178" name="Google Shape;1178;p67"/>
          <p:cNvSpPr/>
          <p:nvPr/>
        </p:nvSpPr>
        <p:spPr>
          <a:xfrm>
            <a:off x="448163" y="1648663"/>
            <a:ext cx="3927300" cy="12909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 cap="flat" cmpd="sng" w="9525">
            <a:solidFill>
              <a:srgbClr val="FFE5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Encoder</a:t>
            </a:r>
            <a:endParaRPr/>
          </a:p>
        </p:txBody>
      </p:sp>
      <p:sp>
        <p:nvSpPr>
          <p:cNvPr id="1179" name="Google Shape;1179;p67"/>
          <p:cNvSpPr/>
          <p:nvPr/>
        </p:nvSpPr>
        <p:spPr>
          <a:xfrm rot="-2700000">
            <a:off x="1129319" y="2953468"/>
            <a:ext cx="108187" cy="117521"/>
          </a:xfrm>
          <a:prstGeom prst="teardrop">
            <a:avLst>
              <a:gd fmla="val 104236" name="adj"/>
            </a:avLst>
          </a:prstGeom>
          <a:solidFill>
            <a:srgbClr val="EAD1DC"/>
          </a:solidFill>
          <a:ln cap="flat" cmpd="sng" w="9525">
            <a:solidFill>
              <a:srgbClr val="EAD1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0" name="Google Shape;1180;p67"/>
          <p:cNvSpPr/>
          <p:nvPr/>
        </p:nvSpPr>
        <p:spPr>
          <a:xfrm rot="-2700000">
            <a:off x="1129319" y="3157368"/>
            <a:ext cx="108187" cy="117521"/>
          </a:xfrm>
          <a:prstGeom prst="teardrop">
            <a:avLst>
              <a:gd fmla="val 104236" name="adj"/>
            </a:avLst>
          </a:prstGeom>
          <a:solidFill>
            <a:srgbClr val="EAD1DC"/>
          </a:solidFill>
          <a:ln cap="flat" cmpd="sng" w="9525">
            <a:solidFill>
              <a:srgbClr val="EAD1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1" name="Google Shape;1181;p67"/>
          <p:cNvSpPr/>
          <p:nvPr/>
        </p:nvSpPr>
        <p:spPr>
          <a:xfrm rot="-2700000">
            <a:off x="1129319" y="3361268"/>
            <a:ext cx="108187" cy="117521"/>
          </a:xfrm>
          <a:prstGeom prst="teardrop">
            <a:avLst>
              <a:gd fmla="val 104236" name="adj"/>
            </a:avLst>
          </a:prstGeom>
          <a:solidFill>
            <a:srgbClr val="EAD1DC"/>
          </a:solidFill>
          <a:ln cap="flat" cmpd="sng" w="9525">
            <a:solidFill>
              <a:srgbClr val="EAD1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2" name="Google Shape;1182;p67"/>
          <p:cNvSpPr/>
          <p:nvPr/>
        </p:nvSpPr>
        <p:spPr>
          <a:xfrm rot="-2700000">
            <a:off x="2357719" y="2953468"/>
            <a:ext cx="108187" cy="117521"/>
          </a:xfrm>
          <a:prstGeom prst="teardrop">
            <a:avLst>
              <a:gd fmla="val 104236" name="adj"/>
            </a:avLst>
          </a:prstGeom>
          <a:solidFill>
            <a:srgbClr val="EAD1DC"/>
          </a:solidFill>
          <a:ln cap="flat" cmpd="sng" w="9525">
            <a:solidFill>
              <a:srgbClr val="EAD1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3" name="Google Shape;1183;p67"/>
          <p:cNvSpPr/>
          <p:nvPr/>
        </p:nvSpPr>
        <p:spPr>
          <a:xfrm rot="-2700000">
            <a:off x="2357719" y="3157368"/>
            <a:ext cx="108187" cy="117521"/>
          </a:xfrm>
          <a:prstGeom prst="teardrop">
            <a:avLst>
              <a:gd fmla="val 104236" name="adj"/>
            </a:avLst>
          </a:prstGeom>
          <a:solidFill>
            <a:srgbClr val="EAD1DC"/>
          </a:solidFill>
          <a:ln cap="flat" cmpd="sng" w="9525">
            <a:solidFill>
              <a:srgbClr val="EAD1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4" name="Google Shape;1184;p67"/>
          <p:cNvSpPr/>
          <p:nvPr/>
        </p:nvSpPr>
        <p:spPr>
          <a:xfrm rot="-2700000">
            <a:off x="2357719" y="3361268"/>
            <a:ext cx="108187" cy="117521"/>
          </a:xfrm>
          <a:prstGeom prst="teardrop">
            <a:avLst>
              <a:gd fmla="val 104236" name="adj"/>
            </a:avLst>
          </a:prstGeom>
          <a:solidFill>
            <a:srgbClr val="EAD1DC"/>
          </a:solidFill>
          <a:ln cap="flat" cmpd="sng" w="9525">
            <a:solidFill>
              <a:srgbClr val="EAD1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5" name="Google Shape;1185;p67"/>
          <p:cNvSpPr/>
          <p:nvPr/>
        </p:nvSpPr>
        <p:spPr>
          <a:xfrm rot="-2700000">
            <a:off x="3586131" y="2953468"/>
            <a:ext cx="108187" cy="117521"/>
          </a:xfrm>
          <a:prstGeom prst="teardrop">
            <a:avLst>
              <a:gd fmla="val 104236" name="adj"/>
            </a:avLst>
          </a:prstGeom>
          <a:solidFill>
            <a:srgbClr val="EAD1DC"/>
          </a:solidFill>
          <a:ln cap="flat" cmpd="sng" w="9525">
            <a:solidFill>
              <a:srgbClr val="EAD1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6" name="Google Shape;1186;p67"/>
          <p:cNvSpPr/>
          <p:nvPr/>
        </p:nvSpPr>
        <p:spPr>
          <a:xfrm rot="-2700000">
            <a:off x="3586119" y="3157368"/>
            <a:ext cx="108187" cy="117521"/>
          </a:xfrm>
          <a:prstGeom prst="teardrop">
            <a:avLst>
              <a:gd fmla="val 104236" name="adj"/>
            </a:avLst>
          </a:prstGeom>
          <a:solidFill>
            <a:srgbClr val="EAD1DC"/>
          </a:solidFill>
          <a:ln cap="flat" cmpd="sng" w="9525">
            <a:solidFill>
              <a:srgbClr val="EAD1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7" name="Google Shape;1187;p67"/>
          <p:cNvSpPr/>
          <p:nvPr/>
        </p:nvSpPr>
        <p:spPr>
          <a:xfrm rot="-2700000">
            <a:off x="3586119" y="3361268"/>
            <a:ext cx="108187" cy="117521"/>
          </a:xfrm>
          <a:prstGeom prst="teardrop">
            <a:avLst>
              <a:gd fmla="val 104236" name="adj"/>
            </a:avLst>
          </a:prstGeom>
          <a:solidFill>
            <a:srgbClr val="EAD1DC"/>
          </a:solidFill>
          <a:ln cap="flat" cmpd="sng" w="9525">
            <a:solidFill>
              <a:srgbClr val="EAD1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68"/>
          <p:cNvSpPr txBox="1"/>
          <p:nvPr>
            <p:ph type="title"/>
          </p:nvPr>
        </p:nvSpPr>
        <p:spPr>
          <a:xfrm>
            <a:off x="0" y="0"/>
            <a:ext cx="7688400" cy="68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40">
                <a:solidFill>
                  <a:schemeClr val="accent2"/>
                </a:solidFill>
              </a:rPr>
              <a:t>FiD</a:t>
            </a:r>
            <a:endParaRPr sz="2640">
              <a:solidFill>
                <a:schemeClr val="accent2"/>
              </a:solidFill>
            </a:endParaRPr>
          </a:p>
        </p:txBody>
      </p:sp>
      <p:sp>
        <p:nvSpPr>
          <p:cNvPr id="1193" name="Google Shape;1193;p68"/>
          <p:cNvSpPr/>
          <p:nvPr/>
        </p:nvSpPr>
        <p:spPr>
          <a:xfrm>
            <a:off x="892125" y="972300"/>
            <a:ext cx="1478400" cy="5946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Encoder</a:t>
            </a:r>
            <a:endParaRPr/>
          </a:p>
        </p:txBody>
      </p:sp>
      <p:sp>
        <p:nvSpPr>
          <p:cNvPr id="1194" name="Google Shape;1194;p68"/>
          <p:cNvSpPr/>
          <p:nvPr/>
        </p:nvSpPr>
        <p:spPr>
          <a:xfrm>
            <a:off x="892125" y="2786600"/>
            <a:ext cx="1478400" cy="5946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Encoder</a:t>
            </a:r>
            <a:endParaRPr/>
          </a:p>
        </p:txBody>
      </p:sp>
      <p:sp>
        <p:nvSpPr>
          <p:cNvPr id="1195" name="Google Shape;1195;p68"/>
          <p:cNvSpPr/>
          <p:nvPr/>
        </p:nvSpPr>
        <p:spPr>
          <a:xfrm>
            <a:off x="892125" y="3952300"/>
            <a:ext cx="1478400" cy="5946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Encoder</a:t>
            </a:r>
            <a:endParaRPr/>
          </a:p>
        </p:txBody>
      </p:sp>
      <p:sp>
        <p:nvSpPr>
          <p:cNvPr id="1196" name="Google Shape;1196;p68"/>
          <p:cNvSpPr/>
          <p:nvPr/>
        </p:nvSpPr>
        <p:spPr>
          <a:xfrm>
            <a:off x="957264" y="366517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7" name="Google Shape;1197;p68"/>
          <p:cNvSpPr/>
          <p:nvPr/>
        </p:nvSpPr>
        <p:spPr>
          <a:xfrm>
            <a:off x="1187436" y="366517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8" name="Google Shape;1198;p68"/>
          <p:cNvSpPr/>
          <p:nvPr/>
        </p:nvSpPr>
        <p:spPr>
          <a:xfrm>
            <a:off x="1072350" y="366517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9" name="Google Shape;1199;p68"/>
          <p:cNvSpPr/>
          <p:nvPr/>
        </p:nvSpPr>
        <p:spPr>
          <a:xfrm>
            <a:off x="1302522" y="366517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0" name="Google Shape;1200;p68"/>
          <p:cNvSpPr/>
          <p:nvPr/>
        </p:nvSpPr>
        <p:spPr>
          <a:xfrm>
            <a:off x="1417609" y="366517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1" name="Google Shape;1201;p68"/>
          <p:cNvSpPr/>
          <p:nvPr/>
        </p:nvSpPr>
        <p:spPr>
          <a:xfrm>
            <a:off x="1647781" y="366517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2" name="Google Shape;1202;p68"/>
          <p:cNvSpPr/>
          <p:nvPr/>
        </p:nvSpPr>
        <p:spPr>
          <a:xfrm>
            <a:off x="1532695" y="366517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3" name="Google Shape;1203;p68"/>
          <p:cNvSpPr/>
          <p:nvPr/>
        </p:nvSpPr>
        <p:spPr>
          <a:xfrm>
            <a:off x="1762867" y="366517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4" name="Google Shape;1204;p68"/>
          <p:cNvSpPr/>
          <p:nvPr/>
        </p:nvSpPr>
        <p:spPr>
          <a:xfrm>
            <a:off x="1877953" y="366517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5" name="Google Shape;1205;p68"/>
          <p:cNvSpPr/>
          <p:nvPr/>
        </p:nvSpPr>
        <p:spPr>
          <a:xfrm>
            <a:off x="2108125" y="366517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6" name="Google Shape;1206;p68"/>
          <p:cNvSpPr/>
          <p:nvPr/>
        </p:nvSpPr>
        <p:spPr>
          <a:xfrm>
            <a:off x="1993039" y="366517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7" name="Google Shape;1207;p68"/>
          <p:cNvSpPr/>
          <p:nvPr/>
        </p:nvSpPr>
        <p:spPr>
          <a:xfrm>
            <a:off x="2223211" y="366517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8" name="Google Shape;1208;p68"/>
          <p:cNvSpPr/>
          <p:nvPr/>
        </p:nvSpPr>
        <p:spPr>
          <a:xfrm>
            <a:off x="957264" y="24908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9" name="Google Shape;1209;p68"/>
          <p:cNvSpPr/>
          <p:nvPr/>
        </p:nvSpPr>
        <p:spPr>
          <a:xfrm>
            <a:off x="1187436" y="24908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0" name="Google Shape;1210;p68"/>
          <p:cNvSpPr/>
          <p:nvPr/>
        </p:nvSpPr>
        <p:spPr>
          <a:xfrm>
            <a:off x="1072350" y="24908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1" name="Google Shape;1211;p68"/>
          <p:cNvSpPr/>
          <p:nvPr/>
        </p:nvSpPr>
        <p:spPr>
          <a:xfrm>
            <a:off x="1302522" y="24908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2" name="Google Shape;1212;p68"/>
          <p:cNvSpPr/>
          <p:nvPr/>
        </p:nvSpPr>
        <p:spPr>
          <a:xfrm>
            <a:off x="1417609" y="24908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3" name="Google Shape;1213;p68"/>
          <p:cNvSpPr/>
          <p:nvPr/>
        </p:nvSpPr>
        <p:spPr>
          <a:xfrm>
            <a:off x="1647781" y="24908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4" name="Google Shape;1214;p68"/>
          <p:cNvSpPr/>
          <p:nvPr/>
        </p:nvSpPr>
        <p:spPr>
          <a:xfrm>
            <a:off x="1532695" y="24908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5" name="Google Shape;1215;p68"/>
          <p:cNvSpPr/>
          <p:nvPr/>
        </p:nvSpPr>
        <p:spPr>
          <a:xfrm>
            <a:off x="1762867" y="24908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6" name="Google Shape;1216;p68"/>
          <p:cNvSpPr/>
          <p:nvPr/>
        </p:nvSpPr>
        <p:spPr>
          <a:xfrm>
            <a:off x="1877953" y="24908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7" name="Google Shape;1217;p68"/>
          <p:cNvSpPr/>
          <p:nvPr/>
        </p:nvSpPr>
        <p:spPr>
          <a:xfrm>
            <a:off x="2108125" y="24908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8" name="Google Shape;1218;p68"/>
          <p:cNvSpPr/>
          <p:nvPr/>
        </p:nvSpPr>
        <p:spPr>
          <a:xfrm>
            <a:off x="1993039" y="24908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9" name="Google Shape;1219;p68"/>
          <p:cNvSpPr/>
          <p:nvPr/>
        </p:nvSpPr>
        <p:spPr>
          <a:xfrm>
            <a:off x="2223211" y="24908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0" name="Google Shape;1220;p68"/>
          <p:cNvSpPr/>
          <p:nvPr/>
        </p:nvSpPr>
        <p:spPr>
          <a:xfrm>
            <a:off x="957277" y="6852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1" name="Google Shape;1221;p68"/>
          <p:cNvSpPr/>
          <p:nvPr/>
        </p:nvSpPr>
        <p:spPr>
          <a:xfrm>
            <a:off x="1187449" y="6852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2" name="Google Shape;1222;p68"/>
          <p:cNvSpPr/>
          <p:nvPr/>
        </p:nvSpPr>
        <p:spPr>
          <a:xfrm>
            <a:off x="1072363" y="6852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3" name="Google Shape;1223;p68"/>
          <p:cNvSpPr/>
          <p:nvPr/>
        </p:nvSpPr>
        <p:spPr>
          <a:xfrm>
            <a:off x="1302535" y="6852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4" name="Google Shape;1224;p68"/>
          <p:cNvSpPr/>
          <p:nvPr/>
        </p:nvSpPr>
        <p:spPr>
          <a:xfrm>
            <a:off x="1417621" y="6852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5" name="Google Shape;1225;p68"/>
          <p:cNvSpPr/>
          <p:nvPr/>
        </p:nvSpPr>
        <p:spPr>
          <a:xfrm>
            <a:off x="1647793" y="6852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6" name="Google Shape;1226;p68"/>
          <p:cNvSpPr/>
          <p:nvPr/>
        </p:nvSpPr>
        <p:spPr>
          <a:xfrm>
            <a:off x="1532707" y="6852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7" name="Google Shape;1227;p68"/>
          <p:cNvSpPr/>
          <p:nvPr/>
        </p:nvSpPr>
        <p:spPr>
          <a:xfrm>
            <a:off x="1762879" y="6852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8" name="Google Shape;1228;p68"/>
          <p:cNvSpPr/>
          <p:nvPr/>
        </p:nvSpPr>
        <p:spPr>
          <a:xfrm>
            <a:off x="1877965" y="6852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9" name="Google Shape;1229;p68"/>
          <p:cNvSpPr/>
          <p:nvPr/>
        </p:nvSpPr>
        <p:spPr>
          <a:xfrm>
            <a:off x="2108138" y="6852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0" name="Google Shape;1230;p68"/>
          <p:cNvSpPr/>
          <p:nvPr/>
        </p:nvSpPr>
        <p:spPr>
          <a:xfrm>
            <a:off x="1993052" y="6852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1" name="Google Shape;1231;p68"/>
          <p:cNvSpPr/>
          <p:nvPr/>
        </p:nvSpPr>
        <p:spPr>
          <a:xfrm>
            <a:off x="2223224" y="6852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2" name="Google Shape;1232;p68"/>
          <p:cNvSpPr/>
          <p:nvPr/>
        </p:nvSpPr>
        <p:spPr>
          <a:xfrm>
            <a:off x="3028800" y="3554025"/>
            <a:ext cx="530400" cy="509400"/>
          </a:xfrm>
          <a:prstGeom prst="ellipse">
            <a:avLst/>
          </a:prstGeom>
          <a:solidFill>
            <a:srgbClr val="FFE599"/>
          </a:solidFill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 </a:t>
            </a:r>
            <a:endParaRPr sz="1800"/>
          </a:p>
        </p:txBody>
      </p:sp>
      <p:sp>
        <p:nvSpPr>
          <p:cNvPr id="1233" name="Google Shape;1233;p68"/>
          <p:cNvSpPr/>
          <p:nvPr/>
        </p:nvSpPr>
        <p:spPr>
          <a:xfrm>
            <a:off x="3136468" y="3665328"/>
            <a:ext cx="315000" cy="286800"/>
          </a:xfrm>
          <a:prstGeom prst="ellipse">
            <a:avLst/>
          </a:prstGeom>
          <a:solidFill>
            <a:srgbClr val="FFE599"/>
          </a:solidFill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 </a:t>
            </a:r>
            <a:endParaRPr sz="1800"/>
          </a:p>
        </p:txBody>
      </p:sp>
      <p:cxnSp>
        <p:nvCxnSpPr>
          <p:cNvPr id="1234" name="Google Shape;1234;p68"/>
          <p:cNvCxnSpPr>
            <a:stCxn id="1233" idx="0"/>
            <a:endCxn id="1233" idx="4"/>
          </p:cNvCxnSpPr>
          <p:nvPr/>
        </p:nvCxnSpPr>
        <p:spPr>
          <a:xfrm>
            <a:off x="3293968" y="3665328"/>
            <a:ext cx="0" cy="286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35" name="Google Shape;1235;p68"/>
          <p:cNvCxnSpPr>
            <a:stCxn id="1233" idx="2"/>
            <a:endCxn id="1233" idx="6"/>
          </p:cNvCxnSpPr>
          <p:nvPr/>
        </p:nvCxnSpPr>
        <p:spPr>
          <a:xfrm>
            <a:off x="3136468" y="3808728"/>
            <a:ext cx="315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36" name="Google Shape;1236;p68"/>
          <p:cNvSpPr/>
          <p:nvPr/>
        </p:nvSpPr>
        <p:spPr>
          <a:xfrm>
            <a:off x="1608067" y="2083300"/>
            <a:ext cx="46500" cy="96600"/>
          </a:xfrm>
          <a:prstGeom prst="ellipse">
            <a:avLst/>
          </a:prstGeom>
          <a:solidFill>
            <a:srgbClr val="FFE599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7" name="Google Shape;1237;p68"/>
          <p:cNvSpPr/>
          <p:nvPr/>
        </p:nvSpPr>
        <p:spPr>
          <a:xfrm>
            <a:off x="1608079" y="2296150"/>
            <a:ext cx="46500" cy="96600"/>
          </a:xfrm>
          <a:prstGeom prst="ellipse">
            <a:avLst/>
          </a:prstGeom>
          <a:solidFill>
            <a:srgbClr val="FFE599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8" name="Google Shape;1238;p68"/>
          <p:cNvSpPr/>
          <p:nvPr/>
        </p:nvSpPr>
        <p:spPr>
          <a:xfrm>
            <a:off x="1608066" y="1870450"/>
            <a:ext cx="46500" cy="96600"/>
          </a:xfrm>
          <a:prstGeom prst="ellipse">
            <a:avLst/>
          </a:prstGeom>
          <a:solidFill>
            <a:srgbClr val="FFE599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9" name="Google Shape;1239;p68"/>
          <p:cNvSpPr/>
          <p:nvPr/>
        </p:nvSpPr>
        <p:spPr>
          <a:xfrm>
            <a:off x="1608067" y="1664950"/>
            <a:ext cx="46500" cy="96600"/>
          </a:xfrm>
          <a:prstGeom prst="ellipse">
            <a:avLst/>
          </a:prstGeom>
          <a:solidFill>
            <a:srgbClr val="FFE599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40" name="Google Shape;1240;p68"/>
          <p:cNvCxnSpPr>
            <a:stCxn id="1231" idx="3"/>
            <a:endCxn id="1232" idx="2"/>
          </p:cNvCxnSpPr>
          <p:nvPr/>
        </p:nvCxnSpPr>
        <p:spPr>
          <a:xfrm>
            <a:off x="2305424" y="828750"/>
            <a:ext cx="723300" cy="2979900"/>
          </a:xfrm>
          <a:prstGeom prst="curvedConnector3">
            <a:avLst>
              <a:gd fmla="val 50005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41" name="Google Shape;1241;p68"/>
          <p:cNvCxnSpPr>
            <a:stCxn id="1219" idx="3"/>
            <a:endCxn id="1232" idx="2"/>
          </p:cNvCxnSpPr>
          <p:nvPr/>
        </p:nvCxnSpPr>
        <p:spPr>
          <a:xfrm>
            <a:off x="2305411" y="2634350"/>
            <a:ext cx="723300" cy="1174500"/>
          </a:xfrm>
          <a:prstGeom prst="curvedConnector3">
            <a:avLst>
              <a:gd fmla="val 50006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42" name="Google Shape;1242;p68"/>
          <p:cNvCxnSpPr>
            <a:stCxn id="1195" idx="3"/>
            <a:endCxn id="1232" idx="2"/>
          </p:cNvCxnSpPr>
          <p:nvPr/>
        </p:nvCxnSpPr>
        <p:spPr>
          <a:xfrm flipH="1" rot="10800000">
            <a:off x="2370525" y="3808600"/>
            <a:ext cx="658200" cy="441000"/>
          </a:xfrm>
          <a:prstGeom prst="curvedConnector3">
            <a:avLst>
              <a:gd fmla="val 50006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243" name="Google Shape;1243;p68"/>
          <p:cNvGrpSpPr/>
          <p:nvPr/>
        </p:nvGrpSpPr>
        <p:grpSpPr>
          <a:xfrm>
            <a:off x="3834339" y="3665175"/>
            <a:ext cx="4332872" cy="287125"/>
            <a:chOff x="3392189" y="3583675"/>
            <a:chExt cx="4332872" cy="287125"/>
          </a:xfrm>
        </p:grpSpPr>
        <p:sp>
          <p:nvSpPr>
            <p:cNvPr id="1244" name="Google Shape;1244;p68"/>
            <p:cNvSpPr/>
            <p:nvPr/>
          </p:nvSpPr>
          <p:spPr>
            <a:xfrm>
              <a:off x="3392189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5" name="Google Shape;1245;p68"/>
            <p:cNvSpPr/>
            <p:nvPr/>
          </p:nvSpPr>
          <p:spPr>
            <a:xfrm>
              <a:off x="3622361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6" name="Google Shape;1246;p68"/>
            <p:cNvSpPr/>
            <p:nvPr/>
          </p:nvSpPr>
          <p:spPr>
            <a:xfrm>
              <a:off x="3507275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7" name="Google Shape;1247;p68"/>
            <p:cNvSpPr/>
            <p:nvPr/>
          </p:nvSpPr>
          <p:spPr>
            <a:xfrm>
              <a:off x="3737447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8" name="Google Shape;1248;p68"/>
            <p:cNvSpPr/>
            <p:nvPr/>
          </p:nvSpPr>
          <p:spPr>
            <a:xfrm>
              <a:off x="3852534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9" name="Google Shape;1249;p68"/>
            <p:cNvSpPr/>
            <p:nvPr/>
          </p:nvSpPr>
          <p:spPr>
            <a:xfrm>
              <a:off x="4082706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0" name="Google Shape;1250;p68"/>
            <p:cNvSpPr/>
            <p:nvPr/>
          </p:nvSpPr>
          <p:spPr>
            <a:xfrm>
              <a:off x="3967620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1" name="Google Shape;1251;p68"/>
            <p:cNvSpPr/>
            <p:nvPr/>
          </p:nvSpPr>
          <p:spPr>
            <a:xfrm>
              <a:off x="4197792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2" name="Google Shape;1252;p68"/>
            <p:cNvSpPr/>
            <p:nvPr/>
          </p:nvSpPr>
          <p:spPr>
            <a:xfrm>
              <a:off x="4312878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3" name="Google Shape;1253;p68"/>
            <p:cNvSpPr/>
            <p:nvPr/>
          </p:nvSpPr>
          <p:spPr>
            <a:xfrm>
              <a:off x="4543050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4" name="Google Shape;1254;p68"/>
            <p:cNvSpPr/>
            <p:nvPr/>
          </p:nvSpPr>
          <p:spPr>
            <a:xfrm>
              <a:off x="4427964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5" name="Google Shape;1255;p68"/>
            <p:cNvSpPr/>
            <p:nvPr/>
          </p:nvSpPr>
          <p:spPr>
            <a:xfrm>
              <a:off x="4658136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6" name="Google Shape;1256;p68"/>
            <p:cNvSpPr/>
            <p:nvPr/>
          </p:nvSpPr>
          <p:spPr>
            <a:xfrm>
              <a:off x="4773189" y="3583700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D5A6BD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7" name="Google Shape;1257;p68"/>
            <p:cNvSpPr/>
            <p:nvPr/>
          </p:nvSpPr>
          <p:spPr>
            <a:xfrm>
              <a:off x="5003361" y="3583700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D5A6BD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8" name="Google Shape;1258;p68"/>
            <p:cNvSpPr/>
            <p:nvPr/>
          </p:nvSpPr>
          <p:spPr>
            <a:xfrm>
              <a:off x="4888275" y="3583700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D5A6BD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9" name="Google Shape;1259;p68"/>
            <p:cNvSpPr/>
            <p:nvPr/>
          </p:nvSpPr>
          <p:spPr>
            <a:xfrm>
              <a:off x="5118447" y="3583700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D5A6BD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0" name="Google Shape;1260;p68"/>
            <p:cNvSpPr/>
            <p:nvPr/>
          </p:nvSpPr>
          <p:spPr>
            <a:xfrm>
              <a:off x="5233534" y="3583700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D5A6BD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1" name="Google Shape;1261;p68"/>
            <p:cNvSpPr/>
            <p:nvPr/>
          </p:nvSpPr>
          <p:spPr>
            <a:xfrm>
              <a:off x="5463706" y="3583700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D5A6BD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2" name="Google Shape;1262;p68"/>
            <p:cNvSpPr/>
            <p:nvPr/>
          </p:nvSpPr>
          <p:spPr>
            <a:xfrm>
              <a:off x="5348620" y="3583700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D5A6BD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3" name="Google Shape;1263;p68"/>
            <p:cNvSpPr/>
            <p:nvPr/>
          </p:nvSpPr>
          <p:spPr>
            <a:xfrm>
              <a:off x="5578792" y="3583700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D5A6BD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4" name="Google Shape;1264;p68"/>
            <p:cNvSpPr/>
            <p:nvPr/>
          </p:nvSpPr>
          <p:spPr>
            <a:xfrm>
              <a:off x="5693878" y="3583700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D5A6BD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5" name="Google Shape;1265;p68"/>
            <p:cNvSpPr/>
            <p:nvPr/>
          </p:nvSpPr>
          <p:spPr>
            <a:xfrm>
              <a:off x="5924050" y="3583700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D5A6BD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6" name="Google Shape;1266;p68"/>
            <p:cNvSpPr/>
            <p:nvPr/>
          </p:nvSpPr>
          <p:spPr>
            <a:xfrm>
              <a:off x="5808964" y="3583700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D5A6BD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7" name="Google Shape;1267;p68"/>
            <p:cNvSpPr/>
            <p:nvPr/>
          </p:nvSpPr>
          <p:spPr>
            <a:xfrm>
              <a:off x="6039136" y="3583700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D5A6BD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8" name="Google Shape;1268;p68"/>
            <p:cNvSpPr/>
            <p:nvPr/>
          </p:nvSpPr>
          <p:spPr>
            <a:xfrm rot="5400000">
              <a:off x="6200521" y="3714501"/>
              <a:ext cx="46500" cy="25500"/>
            </a:xfrm>
            <a:prstGeom prst="ellipse">
              <a:avLst/>
            </a:prstGeom>
            <a:solidFill>
              <a:srgbClr val="FFE599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9" name="Google Shape;1269;p68"/>
            <p:cNvSpPr/>
            <p:nvPr/>
          </p:nvSpPr>
          <p:spPr>
            <a:xfrm rot="5400000">
              <a:off x="6143918" y="3714513"/>
              <a:ext cx="46500" cy="25500"/>
            </a:xfrm>
            <a:prstGeom prst="ellipse">
              <a:avLst/>
            </a:prstGeom>
            <a:solidFill>
              <a:srgbClr val="FFE599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0" name="Google Shape;1270;p68"/>
            <p:cNvSpPr/>
            <p:nvPr/>
          </p:nvSpPr>
          <p:spPr>
            <a:xfrm rot="5400000">
              <a:off x="6257124" y="3714500"/>
              <a:ext cx="46500" cy="25500"/>
            </a:xfrm>
            <a:prstGeom prst="ellipse">
              <a:avLst/>
            </a:prstGeom>
            <a:solidFill>
              <a:srgbClr val="FFE599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1" name="Google Shape;1271;p68"/>
            <p:cNvSpPr/>
            <p:nvPr/>
          </p:nvSpPr>
          <p:spPr>
            <a:xfrm rot="5400000">
              <a:off x="6311773" y="3714501"/>
              <a:ext cx="46500" cy="25500"/>
            </a:xfrm>
            <a:prstGeom prst="ellipse">
              <a:avLst/>
            </a:prstGeom>
            <a:solidFill>
              <a:srgbClr val="FFE599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2" name="Google Shape;1272;p68"/>
            <p:cNvSpPr/>
            <p:nvPr/>
          </p:nvSpPr>
          <p:spPr>
            <a:xfrm>
              <a:off x="6376914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3" name="Google Shape;1273;p68"/>
            <p:cNvSpPr/>
            <p:nvPr/>
          </p:nvSpPr>
          <p:spPr>
            <a:xfrm>
              <a:off x="6607086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4" name="Google Shape;1274;p68"/>
            <p:cNvSpPr/>
            <p:nvPr/>
          </p:nvSpPr>
          <p:spPr>
            <a:xfrm>
              <a:off x="6492000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5" name="Google Shape;1275;p68"/>
            <p:cNvSpPr/>
            <p:nvPr/>
          </p:nvSpPr>
          <p:spPr>
            <a:xfrm>
              <a:off x="6722172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6" name="Google Shape;1276;p68"/>
            <p:cNvSpPr/>
            <p:nvPr/>
          </p:nvSpPr>
          <p:spPr>
            <a:xfrm>
              <a:off x="6837259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7" name="Google Shape;1277;p68"/>
            <p:cNvSpPr/>
            <p:nvPr/>
          </p:nvSpPr>
          <p:spPr>
            <a:xfrm>
              <a:off x="7067431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8" name="Google Shape;1278;p68"/>
            <p:cNvSpPr/>
            <p:nvPr/>
          </p:nvSpPr>
          <p:spPr>
            <a:xfrm>
              <a:off x="6952345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9" name="Google Shape;1279;p68"/>
            <p:cNvSpPr/>
            <p:nvPr/>
          </p:nvSpPr>
          <p:spPr>
            <a:xfrm>
              <a:off x="7182517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0" name="Google Shape;1280;p68"/>
            <p:cNvSpPr/>
            <p:nvPr/>
          </p:nvSpPr>
          <p:spPr>
            <a:xfrm>
              <a:off x="7297603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1" name="Google Shape;1281;p68"/>
            <p:cNvSpPr/>
            <p:nvPr/>
          </p:nvSpPr>
          <p:spPr>
            <a:xfrm>
              <a:off x="7527775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2" name="Google Shape;1282;p68"/>
            <p:cNvSpPr/>
            <p:nvPr/>
          </p:nvSpPr>
          <p:spPr>
            <a:xfrm>
              <a:off x="7412689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3" name="Google Shape;1283;p68"/>
            <p:cNvSpPr/>
            <p:nvPr/>
          </p:nvSpPr>
          <p:spPr>
            <a:xfrm>
              <a:off x="7642861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84" name="Google Shape;1284;p68"/>
          <p:cNvSpPr/>
          <p:nvPr/>
        </p:nvSpPr>
        <p:spPr>
          <a:xfrm>
            <a:off x="3834350" y="2179900"/>
            <a:ext cx="4332900" cy="12909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EAD1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Decoder</a:t>
            </a:r>
            <a:endParaRPr/>
          </a:p>
        </p:txBody>
      </p:sp>
      <p:sp>
        <p:nvSpPr>
          <p:cNvPr id="1285" name="Google Shape;1285;p68"/>
          <p:cNvSpPr txBox="1"/>
          <p:nvPr/>
        </p:nvSpPr>
        <p:spPr>
          <a:xfrm>
            <a:off x="5365975" y="1361350"/>
            <a:ext cx="1269600" cy="4002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Answer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86" name="Google Shape;1286;p68"/>
          <p:cNvSpPr txBox="1"/>
          <p:nvPr/>
        </p:nvSpPr>
        <p:spPr>
          <a:xfrm>
            <a:off x="4940150" y="1761550"/>
            <a:ext cx="212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(Autoregressively)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90" name="Shape 1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1" name="Google Shape;1291;p69"/>
          <p:cNvSpPr txBox="1"/>
          <p:nvPr>
            <p:ph type="title"/>
          </p:nvPr>
        </p:nvSpPr>
        <p:spPr>
          <a:xfrm>
            <a:off x="0" y="0"/>
            <a:ext cx="7688400" cy="68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40">
                <a:solidFill>
                  <a:schemeClr val="accent2"/>
                </a:solidFill>
              </a:rPr>
              <a:t>FiD-eff</a:t>
            </a:r>
            <a:endParaRPr sz="2640">
              <a:solidFill>
                <a:schemeClr val="accent2"/>
              </a:solidFill>
            </a:endParaRPr>
          </a:p>
        </p:txBody>
      </p:sp>
      <p:sp>
        <p:nvSpPr>
          <p:cNvPr id="1292" name="Google Shape;1292;p69"/>
          <p:cNvSpPr/>
          <p:nvPr/>
        </p:nvSpPr>
        <p:spPr>
          <a:xfrm>
            <a:off x="892125" y="972300"/>
            <a:ext cx="1478400" cy="5946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Encoder</a:t>
            </a:r>
            <a:endParaRPr/>
          </a:p>
        </p:txBody>
      </p:sp>
      <p:sp>
        <p:nvSpPr>
          <p:cNvPr id="1293" name="Google Shape;1293;p69"/>
          <p:cNvSpPr/>
          <p:nvPr/>
        </p:nvSpPr>
        <p:spPr>
          <a:xfrm>
            <a:off x="892125" y="2786600"/>
            <a:ext cx="1478400" cy="5946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Encoder</a:t>
            </a:r>
            <a:endParaRPr/>
          </a:p>
        </p:txBody>
      </p:sp>
      <p:sp>
        <p:nvSpPr>
          <p:cNvPr id="1294" name="Google Shape;1294;p69"/>
          <p:cNvSpPr/>
          <p:nvPr/>
        </p:nvSpPr>
        <p:spPr>
          <a:xfrm>
            <a:off x="892125" y="3952300"/>
            <a:ext cx="1478400" cy="5946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Encoder</a:t>
            </a:r>
            <a:endParaRPr/>
          </a:p>
        </p:txBody>
      </p:sp>
      <p:sp>
        <p:nvSpPr>
          <p:cNvPr id="1295" name="Google Shape;1295;p69"/>
          <p:cNvSpPr/>
          <p:nvPr/>
        </p:nvSpPr>
        <p:spPr>
          <a:xfrm>
            <a:off x="957264" y="366517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6" name="Google Shape;1296;p69"/>
          <p:cNvSpPr/>
          <p:nvPr/>
        </p:nvSpPr>
        <p:spPr>
          <a:xfrm>
            <a:off x="1187436" y="366517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7" name="Google Shape;1297;p69"/>
          <p:cNvSpPr/>
          <p:nvPr/>
        </p:nvSpPr>
        <p:spPr>
          <a:xfrm>
            <a:off x="1072350" y="366517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8" name="Google Shape;1298;p69"/>
          <p:cNvSpPr/>
          <p:nvPr/>
        </p:nvSpPr>
        <p:spPr>
          <a:xfrm>
            <a:off x="1302522" y="366517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9" name="Google Shape;1299;p69"/>
          <p:cNvSpPr/>
          <p:nvPr/>
        </p:nvSpPr>
        <p:spPr>
          <a:xfrm>
            <a:off x="1417609" y="366517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0" name="Google Shape;1300;p69"/>
          <p:cNvSpPr/>
          <p:nvPr/>
        </p:nvSpPr>
        <p:spPr>
          <a:xfrm>
            <a:off x="1647781" y="366517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1" name="Google Shape;1301;p69"/>
          <p:cNvSpPr/>
          <p:nvPr/>
        </p:nvSpPr>
        <p:spPr>
          <a:xfrm>
            <a:off x="1532695" y="366517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2" name="Google Shape;1302;p69"/>
          <p:cNvSpPr/>
          <p:nvPr/>
        </p:nvSpPr>
        <p:spPr>
          <a:xfrm>
            <a:off x="1762867" y="366517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3" name="Google Shape;1303;p69"/>
          <p:cNvSpPr/>
          <p:nvPr/>
        </p:nvSpPr>
        <p:spPr>
          <a:xfrm>
            <a:off x="1877953" y="366517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4" name="Google Shape;1304;p69"/>
          <p:cNvSpPr/>
          <p:nvPr/>
        </p:nvSpPr>
        <p:spPr>
          <a:xfrm>
            <a:off x="2108125" y="366517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5" name="Google Shape;1305;p69"/>
          <p:cNvSpPr/>
          <p:nvPr/>
        </p:nvSpPr>
        <p:spPr>
          <a:xfrm>
            <a:off x="1993039" y="366517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6" name="Google Shape;1306;p69"/>
          <p:cNvSpPr/>
          <p:nvPr/>
        </p:nvSpPr>
        <p:spPr>
          <a:xfrm>
            <a:off x="2223211" y="366517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7" name="Google Shape;1307;p69"/>
          <p:cNvSpPr/>
          <p:nvPr/>
        </p:nvSpPr>
        <p:spPr>
          <a:xfrm>
            <a:off x="957264" y="24908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8" name="Google Shape;1308;p69"/>
          <p:cNvSpPr/>
          <p:nvPr/>
        </p:nvSpPr>
        <p:spPr>
          <a:xfrm>
            <a:off x="1187436" y="24908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9" name="Google Shape;1309;p69"/>
          <p:cNvSpPr/>
          <p:nvPr/>
        </p:nvSpPr>
        <p:spPr>
          <a:xfrm>
            <a:off x="1072350" y="24908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0" name="Google Shape;1310;p69"/>
          <p:cNvSpPr/>
          <p:nvPr/>
        </p:nvSpPr>
        <p:spPr>
          <a:xfrm>
            <a:off x="1302522" y="24908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1" name="Google Shape;1311;p69"/>
          <p:cNvSpPr/>
          <p:nvPr/>
        </p:nvSpPr>
        <p:spPr>
          <a:xfrm>
            <a:off x="1417609" y="24908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2" name="Google Shape;1312;p69"/>
          <p:cNvSpPr/>
          <p:nvPr/>
        </p:nvSpPr>
        <p:spPr>
          <a:xfrm>
            <a:off x="1647781" y="24908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3" name="Google Shape;1313;p69"/>
          <p:cNvSpPr/>
          <p:nvPr/>
        </p:nvSpPr>
        <p:spPr>
          <a:xfrm>
            <a:off x="1532695" y="24908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4" name="Google Shape;1314;p69"/>
          <p:cNvSpPr/>
          <p:nvPr/>
        </p:nvSpPr>
        <p:spPr>
          <a:xfrm>
            <a:off x="1762867" y="24908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5" name="Google Shape;1315;p69"/>
          <p:cNvSpPr/>
          <p:nvPr/>
        </p:nvSpPr>
        <p:spPr>
          <a:xfrm>
            <a:off x="1877953" y="24908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6" name="Google Shape;1316;p69"/>
          <p:cNvSpPr/>
          <p:nvPr/>
        </p:nvSpPr>
        <p:spPr>
          <a:xfrm>
            <a:off x="2108125" y="24908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7" name="Google Shape;1317;p69"/>
          <p:cNvSpPr/>
          <p:nvPr/>
        </p:nvSpPr>
        <p:spPr>
          <a:xfrm>
            <a:off x="1993039" y="24908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8" name="Google Shape;1318;p69"/>
          <p:cNvSpPr/>
          <p:nvPr/>
        </p:nvSpPr>
        <p:spPr>
          <a:xfrm>
            <a:off x="2223211" y="24908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9" name="Google Shape;1319;p69"/>
          <p:cNvSpPr/>
          <p:nvPr/>
        </p:nvSpPr>
        <p:spPr>
          <a:xfrm>
            <a:off x="957277" y="6852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0" name="Google Shape;1320;p69"/>
          <p:cNvSpPr/>
          <p:nvPr/>
        </p:nvSpPr>
        <p:spPr>
          <a:xfrm>
            <a:off x="1187449" y="6852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1" name="Google Shape;1321;p69"/>
          <p:cNvSpPr/>
          <p:nvPr/>
        </p:nvSpPr>
        <p:spPr>
          <a:xfrm>
            <a:off x="1072363" y="6852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2" name="Google Shape;1322;p69"/>
          <p:cNvSpPr/>
          <p:nvPr/>
        </p:nvSpPr>
        <p:spPr>
          <a:xfrm>
            <a:off x="1302535" y="6852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3" name="Google Shape;1323;p69"/>
          <p:cNvSpPr/>
          <p:nvPr/>
        </p:nvSpPr>
        <p:spPr>
          <a:xfrm>
            <a:off x="1417621" y="6852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4" name="Google Shape;1324;p69"/>
          <p:cNvSpPr/>
          <p:nvPr/>
        </p:nvSpPr>
        <p:spPr>
          <a:xfrm>
            <a:off x="1647793" y="6852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5" name="Google Shape;1325;p69"/>
          <p:cNvSpPr/>
          <p:nvPr/>
        </p:nvSpPr>
        <p:spPr>
          <a:xfrm>
            <a:off x="1532707" y="6852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6" name="Google Shape;1326;p69"/>
          <p:cNvSpPr/>
          <p:nvPr/>
        </p:nvSpPr>
        <p:spPr>
          <a:xfrm>
            <a:off x="1762879" y="6852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7" name="Google Shape;1327;p69"/>
          <p:cNvSpPr/>
          <p:nvPr/>
        </p:nvSpPr>
        <p:spPr>
          <a:xfrm>
            <a:off x="1877965" y="6852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8" name="Google Shape;1328;p69"/>
          <p:cNvSpPr/>
          <p:nvPr/>
        </p:nvSpPr>
        <p:spPr>
          <a:xfrm>
            <a:off x="2108138" y="6852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9" name="Google Shape;1329;p69"/>
          <p:cNvSpPr/>
          <p:nvPr/>
        </p:nvSpPr>
        <p:spPr>
          <a:xfrm>
            <a:off x="1993052" y="6852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0" name="Google Shape;1330;p69"/>
          <p:cNvSpPr/>
          <p:nvPr/>
        </p:nvSpPr>
        <p:spPr>
          <a:xfrm>
            <a:off x="2223224" y="6852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1" name="Google Shape;1331;p69"/>
          <p:cNvSpPr/>
          <p:nvPr/>
        </p:nvSpPr>
        <p:spPr>
          <a:xfrm>
            <a:off x="3028800" y="3554025"/>
            <a:ext cx="530400" cy="509400"/>
          </a:xfrm>
          <a:prstGeom prst="ellipse">
            <a:avLst/>
          </a:prstGeom>
          <a:solidFill>
            <a:srgbClr val="FFE599"/>
          </a:solidFill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 </a:t>
            </a:r>
            <a:endParaRPr sz="1800"/>
          </a:p>
        </p:txBody>
      </p:sp>
      <p:sp>
        <p:nvSpPr>
          <p:cNvPr id="1332" name="Google Shape;1332;p69"/>
          <p:cNvSpPr/>
          <p:nvPr/>
        </p:nvSpPr>
        <p:spPr>
          <a:xfrm>
            <a:off x="3136468" y="3665328"/>
            <a:ext cx="315000" cy="286800"/>
          </a:xfrm>
          <a:prstGeom prst="ellipse">
            <a:avLst/>
          </a:prstGeom>
          <a:solidFill>
            <a:srgbClr val="FFE599"/>
          </a:solidFill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 </a:t>
            </a:r>
            <a:endParaRPr sz="1800"/>
          </a:p>
        </p:txBody>
      </p:sp>
      <p:cxnSp>
        <p:nvCxnSpPr>
          <p:cNvPr id="1333" name="Google Shape;1333;p69"/>
          <p:cNvCxnSpPr>
            <a:stCxn id="1332" idx="0"/>
            <a:endCxn id="1332" idx="4"/>
          </p:cNvCxnSpPr>
          <p:nvPr/>
        </p:nvCxnSpPr>
        <p:spPr>
          <a:xfrm>
            <a:off x="3293968" y="3665328"/>
            <a:ext cx="0" cy="286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34" name="Google Shape;1334;p69"/>
          <p:cNvCxnSpPr>
            <a:stCxn id="1332" idx="2"/>
            <a:endCxn id="1332" idx="6"/>
          </p:cNvCxnSpPr>
          <p:nvPr/>
        </p:nvCxnSpPr>
        <p:spPr>
          <a:xfrm>
            <a:off x="3136468" y="3808728"/>
            <a:ext cx="315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35" name="Google Shape;1335;p69"/>
          <p:cNvSpPr/>
          <p:nvPr/>
        </p:nvSpPr>
        <p:spPr>
          <a:xfrm>
            <a:off x="1608067" y="2083300"/>
            <a:ext cx="46500" cy="96600"/>
          </a:xfrm>
          <a:prstGeom prst="ellipse">
            <a:avLst/>
          </a:prstGeom>
          <a:solidFill>
            <a:srgbClr val="FFE599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6" name="Google Shape;1336;p69"/>
          <p:cNvSpPr/>
          <p:nvPr/>
        </p:nvSpPr>
        <p:spPr>
          <a:xfrm>
            <a:off x="1608079" y="2296150"/>
            <a:ext cx="46500" cy="96600"/>
          </a:xfrm>
          <a:prstGeom prst="ellipse">
            <a:avLst/>
          </a:prstGeom>
          <a:solidFill>
            <a:srgbClr val="FFE599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7" name="Google Shape;1337;p69"/>
          <p:cNvSpPr/>
          <p:nvPr/>
        </p:nvSpPr>
        <p:spPr>
          <a:xfrm>
            <a:off x="1608066" y="1870450"/>
            <a:ext cx="46500" cy="96600"/>
          </a:xfrm>
          <a:prstGeom prst="ellipse">
            <a:avLst/>
          </a:prstGeom>
          <a:solidFill>
            <a:srgbClr val="FFE599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8" name="Google Shape;1338;p69"/>
          <p:cNvSpPr/>
          <p:nvPr/>
        </p:nvSpPr>
        <p:spPr>
          <a:xfrm>
            <a:off x="1608067" y="1664950"/>
            <a:ext cx="46500" cy="96600"/>
          </a:xfrm>
          <a:prstGeom prst="ellipse">
            <a:avLst/>
          </a:prstGeom>
          <a:solidFill>
            <a:srgbClr val="FFE599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39" name="Google Shape;1339;p69"/>
          <p:cNvCxnSpPr>
            <a:stCxn id="1330" idx="3"/>
            <a:endCxn id="1331" idx="2"/>
          </p:cNvCxnSpPr>
          <p:nvPr/>
        </p:nvCxnSpPr>
        <p:spPr>
          <a:xfrm>
            <a:off x="2305424" y="828750"/>
            <a:ext cx="723300" cy="2979900"/>
          </a:xfrm>
          <a:prstGeom prst="curvedConnector3">
            <a:avLst>
              <a:gd fmla="val 50005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40" name="Google Shape;1340;p69"/>
          <p:cNvCxnSpPr>
            <a:stCxn id="1318" idx="3"/>
            <a:endCxn id="1331" idx="2"/>
          </p:cNvCxnSpPr>
          <p:nvPr/>
        </p:nvCxnSpPr>
        <p:spPr>
          <a:xfrm>
            <a:off x="2305411" y="2634350"/>
            <a:ext cx="723300" cy="1174500"/>
          </a:xfrm>
          <a:prstGeom prst="curvedConnector3">
            <a:avLst>
              <a:gd fmla="val 50006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41" name="Google Shape;1341;p69"/>
          <p:cNvCxnSpPr>
            <a:stCxn id="1294" idx="3"/>
            <a:endCxn id="1331" idx="2"/>
          </p:cNvCxnSpPr>
          <p:nvPr/>
        </p:nvCxnSpPr>
        <p:spPr>
          <a:xfrm flipH="1" rot="10800000">
            <a:off x="2370525" y="3808600"/>
            <a:ext cx="658200" cy="441000"/>
          </a:xfrm>
          <a:prstGeom prst="curvedConnector3">
            <a:avLst>
              <a:gd fmla="val 50006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342" name="Google Shape;1342;p69"/>
          <p:cNvGrpSpPr/>
          <p:nvPr/>
        </p:nvGrpSpPr>
        <p:grpSpPr>
          <a:xfrm>
            <a:off x="3834339" y="3665175"/>
            <a:ext cx="4332872" cy="287125"/>
            <a:chOff x="3392189" y="3583675"/>
            <a:chExt cx="4332872" cy="287125"/>
          </a:xfrm>
        </p:grpSpPr>
        <p:sp>
          <p:nvSpPr>
            <p:cNvPr id="1343" name="Google Shape;1343;p69"/>
            <p:cNvSpPr/>
            <p:nvPr/>
          </p:nvSpPr>
          <p:spPr>
            <a:xfrm>
              <a:off x="3392189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69"/>
            <p:cNvSpPr/>
            <p:nvPr/>
          </p:nvSpPr>
          <p:spPr>
            <a:xfrm>
              <a:off x="3622361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69"/>
            <p:cNvSpPr/>
            <p:nvPr/>
          </p:nvSpPr>
          <p:spPr>
            <a:xfrm>
              <a:off x="3507275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69"/>
            <p:cNvSpPr/>
            <p:nvPr/>
          </p:nvSpPr>
          <p:spPr>
            <a:xfrm>
              <a:off x="3737447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69"/>
            <p:cNvSpPr/>
            <p:nvPr/>
          </p:nvSpPr>
          <p:spPr>
            <a:xfrm>
              <a:off x="3852534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69"/>
            <p:cNvSpPr/>
            <p:nvPr/>
          </p:nvSpPr>
          <p:spPr>
            <a:xfrm>
              <a:off x="4082706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69"/>
            <p:cNvSpPr/>
            <p:nvPr/>
          </p:nvSpPr>
          <p:spPr>
            <a:xfrm>
              <a:off x="3967620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69"/>
            <p:cNvSpPr/>
            <p:nvPr/>
          </p:nvSpPr>
          <p:spPr>
            <a:xfrm>
              <a:off x="4197792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69"/>
            <p:cNvSpPr/>
            <p:nvPr/>
          </p:nvSpPr>
          <p:spPr>
            <a:xfrm>
              <a:off x="4312878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69"/>
            <p:cNvSpPr/>
            <p:nvPr/>
          </p:nvSpPr>
          <p:spPr>
            <a:xfrm>
              <a:off x="4543050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69"/>
            <p:cNvSpPr/>
            <p:nvPr/>
          </p:nvSpPr>
          <p:spPr>
            <a:xfrm>
              <a:off x="4427964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69"/>
            <p:cNvSpPr/>
            <p:nvPr/>
          </p:nvSpPr>
          <p:spPr>
            <a:xfrm>
              <a:off x="4658136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69"/>
            <p:cNvSpPr/>
            <p:nvPr/>
          </p:nvSpPr>
          <p:spPr>
            <a:xfrm>
              <a:off x="4773189" y="3583700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D5A6BD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69"/>
            <p:cNvSpPr/>
            <p:nvPr/>
          </p:nvSpPr>
          <p:spPr>
            <a:xfrm>
              <a:off x="5003361" y="3583700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D5A6BD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69"/>
            <p:cNvSpPr/>
            <p:nvPr/>
          </p:nvSpPr>
          <p:spPr>
            <a:xfrm>
              <a:off x="4888275" y="3583700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D5A6BD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69"/>
            <p:cNvSpPr/>
            <p:nvPr/>
          </p:nvSpPr>
          <p:spPr>
            <a:xfrm>
              <a:off x="5118447" y="3583700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D5A6BD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69"/>
            <p:cNvSpPr/>
            <p:nvPr/>
          </p:nvSpPr>
          <p:spPr>
            <a:xfrm>
              <a:off x="5233534" y="3583700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D5A6BD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69"/>
            <p:cNvSpPr/>
            <p:nvPr/>
          </p:nvSpPr>
          <p:spPr>
            <a:xfrm>
              <a:off x="5463706" y="3583700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D5A6BD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69"/>
            <p:cNvSpPr/>
            <p:nvPr/>
          </p:nvSpPr>
          <p:spPr>
            <a:xfrm>
              <a:off x="5348620" y="3583700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D5A6BD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69"/>
            <p:cNvSpPr/>
            <p:nvPr/>
          </p:nvSpPr>
          <p:spPr>
            <a:xfrm>
              <a:off x="5578792" y="3583700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D5A6BD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69"/>
            <p:cNvSpPr/>
            <p:nvPr/>
          </p:nvSpPr>
          <p:spPr>
            <a:xfrm>
              <a:off x="5693878" y="3583700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D5A6BD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69"/>
            <p:cNvSpPr/>
            <p:nvPr/>
          </p:nvSpPr>
          <p:spPr>
            <a:xfrm>
              <a:off x="5924050" y="3583700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D5A6BD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69"/>
            <p:cNvSpPr/>
            <p:nvPr/>
          </p:nvSpPr>
          <p:spPr>
            <a:xfrm>
              <a:off x="5808964" y="3583700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D5A6BD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69"/>
            <p:cNvSpPr/>
            <p:nvPr/>
          </p:nvSpPr>
          <p:spPr>
            <a:xfrm>
              <a:off x="6039136" y="3583700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D5A6BD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69"/>
            <p:cNvSpPr/>
            <p:nvPr/>
          </p:nvSpPr>
          <p:spPr>
            <a:xfrm rot="5400000">
              <a:off x="6200521" y="3714501"/>
              <a:ext cx="46500" cy="25500"/>
            </a:xfrm>
            <a:prstGeom prst="ellipse">
              <a:avLst/>
            </a:prstGeom>
            <a:solidFill>
              <a:srgbClr val="FFE599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69"/>
            <p:cNvSpPr/>
            <p:nvPr/>
          </p:nvSpPr>
          <p:spPr>
            <a:xfrm rot="5400000">
              <a:off x="6143918" y="3714513"/>
              <a:ext cx="46500" cy="25500"/>
            </a:xfrm>
            <a:prstGeom prst="ellipse">
              <a:avLst/>
            </a:prstGeom>
            <a:solidFill>
              <a:srgbClr val="FFE599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69"/>
            <p:cNvSpPr/>
            <p:nvPr/>
          </p:nvSpPr>
          <p:spPr>
            <a:xfrm rot="5400000">
              <a:off x="6257124" y="3714500"/>
              <a:ext cx="46500" cy="25500"/>
            </a:xfrm>
            <a:prstGeom prst="ellipse">
              <a:avLst/>
            </a:prstGeom>
            <a:solidFill>
              <a:srgbClr val="FFE599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69"/>
            <p:cNvSpPr/>
            <p:nvPr/>
          </p:nvSpPr>
          <p:spPr>
            <a:xfrm rot="5400000">
              <a:off x="6311773" y="3714501"/>
              <a:ext cx="46500" cy="25500"/>
            </a:xfrm>
            <a:prstGeom prst="ellipse">
              <a:avLst/>
            </a:prstGeom>
            <a:solidFill>
              <a:srgbClr val="FFE599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69"/>
            <p:cNvSpPr/>
            <p:nvPr/>
          </p:nvSpPr>
          <p:spPr>
            <a:xfrm>
              <a:off x="6376914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69"/>
            <p:cNvSpPr/>
            <p:nvPr/>
          </p:nvSpPr>
          <p:spPr>
            <a:xfrm>
              <a:off x="6607086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69"/>
            <p:cNvSpPr/>
            <p:nvPr/>
          </p:nvSpPr>
          <p:spPr>
            <a:xfrm>
              <a:off x="6492000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69"/>
            <p:cNvSpPr/>
            <p:nvPr/>
          </p:nvSpPr>
          <p:spPr>
            <a:xfrm>
              <a:off x="6722172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69"/>
            <p:cNvSpPr/>
            <p:nvPr/>
          </p:nvSpPr>
          <p:spPr>
            <a:xfrm>
              <a:off x="6837259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69"/>
            <p:cNvSpPr/>
            <p:nvPr/>
          </p:nvSpPr>
          <p:spPr>
            <a:xfrm>
              <a:off x="7067431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69"/>
            <p:cNvSpPr/>
            <p:nvPr/>
          </p:nvSpPr>
          <p:spPr>
            <a:xfrm>
              <a:off x="6952345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69"/>
            <p:cNvSpPr/>
            <p:nvPr/>
          </p:nvSpPr>
          <p:spPr>
            <a:xfrm>
              <a:off x="7182517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69"/>
            <p:cNvSpPr/>
            <p:nvPr/>
          </p:nvSpPr>
          <p:spPr>
            <a:xfrm>
              <a:off x="7297603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0" name="Google Shape;1380;p69"/>
            <p:cNvSpPr/>
            <p:nvPr/>
          </p:nvSpPr>
          <p:spPr>
            <a:xfrm>
              <a:off x="7527775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1" name="Google Shape;1381;p69"/>
            <p:cNvSpPr/>
            <p:nvPr/>
          </p:nvSpPr>
          <p:spPr>
            <a:xfrm>
              <a:off x="7412689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2" name="Google Shape;1382;p69"/>
            <p:cNvSpPr/>
            <p:nvPr/>
          </p:nvSpPr>
          <p:spPr>
            <a:xfrm>
              <a:off x="7642861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83" name="Google Shape;1383;p69"/>
          <p:cNvSpPr/>
          <p:nvPr/>
        </p:nvSpPr>
        <p:spPr>
          <a:xfrm>
            <a:off x="3834350" y="2179900"/>
            <a:ext cx="4332900" cy="12909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EAD1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Decoder</a:t>
            </a:r>
            <a:endParaRPr/>
          </a:p>
        </p:txBody>
      </p:sp>
      <p:sp>
        <p:nvSpPr>
          <p:cNvPr id="1384" name="Google Shape;1384;p69"/>
          <p:cNvSpPr txBox="1"/>
          <p:nvPr/>
        </p:nvSpPr>
        <p:spPr>
          <a:xfrm>
            <a:off x="5365975" y="1361350"/>
            <a:ext cx="1269600" cy="4002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Answer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85" name="Google Shape;1385;p69"/>
          <p:cNvSpPr txBox="1"/>
          <p:nvPr/>
        </p:nvSpPr>
        <p:spPr>
          <a:xfrm>
            <a:off x="4940150" y="1761550"/>
            <a:ext cx="212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(Autoregressively)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386" name="Google Shape;1386;p69"/>
          <p:cNvCxnSpPr>
            <a:stCxn id="1346" idx="0"/>
            <a:endCxn id="1354" idx="2"/>
          </p:cNvCxnSpPr>
          <p:nvPr/>
        </p:nvCxnSpPr>
        <p:spPr>
          <a:xfrm>
            <a:off x="4220697" y="3665175"/>
            <a:ext cx="920700" cy="2871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87" name="Google Shape;1387;p69"/>
          <p:cNvCxnSpPr>
            <a:stCxn id="1358" idx="0"/>
            <a:endCxn id="1366" idx="2"/>
          </p:cNvCxnSpPr>
          <p:nvPr/>
        </p:nvCxnSpPr>
        <p:spPr>
          <a:xfrm>
            <a:off x="5601697" y="3665200"/>
            <a:ext cx="920700" cy="2871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88" name="Google Shape;1388;p69"/>
          <p:cNvCxnSpPr>
            <a:stCxn id="1374" idx="0"/>
            <a:endCxn id="1382" idx="2"/>
          </p:cNvCxnSpPr>
          <p:nvPr/>
        </p:nvCxnSpPr>
        <p:spPr>
          <a:xfrm>
            <a:off x="7205422" y="3665175"/>
            <a:ext cx="920700" cy="2871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3"/>
          <p:cNvSpPr txBox="1"/>
          <p:nvPr/>
        </p:nvSpPr>
        <p:spPr>
          <a:xfrm>
            <a:off x="7866825" y="3327750"/>
            <a:ext cx="506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6D7A8"/>
                </a:solidFill>
                <a:latin typeface="Lato"/>
                <a:ea typeface="Lato"/>
                <a:cs typeface="Lato"/>
                <a:sym typeface="Lato"/>
              </a:rPr>
              <a:t>H6</a:t>
            </a:r>
            <a:endParaRPr sz="900">
              <a:solidFill>
                <a:srgbClr val="B6D7A8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1" name="Google Shape;281;p43"/>
          <p:cNvSpPr/>
          <p:nvPr/>
        </p:nvSpPr>
        <p:spPr>
          <a:xfrm>
            <a:off x="650775" y="1374463"/>
            <a:ext cx="1832100" cy="29409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DataBase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(Wikipedia, Documents..etc)</a:t>
            </a:r>
            <a:endParaRPr/>
          </a:p>
        </p:txBody>
      </p:sp>
      <p:pic>
        <p:nvPicPr>
          <p:cNvPr id="282" name="Google Shape;282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35250" y="774063"/>
            <a:ext cx="1136700" cy="1136700"/>
          </a:xfrm>
          <a:prstGeom prst="ellipse">
            <a:avLst/>
          </a:prstGeom>
          <a:noFill/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283" name="Google Shape;283;p43"/>
          <p:cNvCxnSpPr>
            <a:stCxn id="282" idx="2"/>
            <a:endCxn id="281" idx="3"/>
          </p:cNvCxnSpPr>
          <p:nvPr/>
        </p:nvCxnSpPr>
        <p:spPr>
          <a:xfrm flipH="1">
            <a:off x="2482750" y="1342413"/>
            <a:ext cx="952500" cy="1502400"/>
          </a:xfrm>
          <a:prstGeom prst="curvedConnector3">
            <a:avLst>
              <a:gd fmla="val 49993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4" name="Google Shape;284;p43"/>
          <p:cNvSpPr txBox="1"/>
          <p:nvPr/>
        </p:nvSpPr>
        <p:spPr>
          <a:xfrm>
            <a:off x="2647750" y="2067538"/>
            <a:ext cx="787500" cy="400200"/>
          </a:xfrm>
          <a:prstGeom prst="rect">
            <a:avLst/>
          </a:prstGeom>
          <a:solidFill>
            <a:srgbClr val="D5A6BD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Search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85" name="Google Shape;285;p43"/>
          <p:cNvCxnSpPr>
            <a:endCxn id="286" idx="1"/>
          </p:cNvCxnSpPr>
          <p:nvPr/>
        </p:nvCxnSpPr>
        <p:spPr>
          <a:xfrm flipH="1" rot="10800000">
            <a:off x="2531025" y="3801088"/>
            <a:ext cx="3567600" cy="16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87" name="Google Shape;287;p43"/>
          <p:cNvSpPr txBox="1"/>
          <p:nvPr/>
        </p:nvSpPr>
        <p:spPr>
          <a:xfrm>
            <a:off x="3897000" y="3327763"/>
            <a:ext cx="787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Top K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6" name="Google Shape;286;p43"/>
          <p:cNvSpPr/>
          <p:nvPr/>
        </p:nvSpPr>
        <p:spPr>
          <a:xfrm>
            <a:off x="6098625" y="3232738"/>
            <a:ext cx="2394600" cy="11367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Parametric Model</a:t>
            </a:r>
            <a:endParaRPr/>
          </a:p>
        </p:txBody>
      </p:sp>
      <p:sp>
        <p:nvSpPr>
          <p:cNvPr id="288" name="Google Shape;288;p43"/>
          <p:cNvSpPr txBox="1"/>
          <p:nvPr/>
        </p:nvSpPr>
        <p:spPr>
          <a:xfrm>
            <a:off x="3374700" y="3890413"/>
            <a:ext cx="1832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(Non Parametric)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89" name="Google Shape;289;p43"/>
          <p:cNvCxnSpPr>
            <a:stCxn id="282" idx="5"/>
            <a:endCxn id="286" idx="0"/>
          </p:cNvCxnSpPr>
          <p:nvPr/>
        </p:nvCxnSpPr>
        <p:spPr>
          <a:xfrm flipH="1" rot="-5400000">
            <a:off x="5106584" y="1043197"/>
            <a:ext cx="1488300" cy="2890500"/>
          </a:xfrm>
          <a:prstGeom prst="curvedConnector3">
            <a:avLst>
              <a:gd fmla="val 55597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0" name="Google Shape;290;p43"/>
          <p:cNvSpPr txBox="1"/>
          <p:nvPr/>
        </p:nvSpPr>
        <p:spPr>
          <a:xfrm>
            <a:off x="6819675" y="1510563"/>
            <a:ext cx="952500" cy="4002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Answer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91" name="Google Shape;291;p43"/>
          <p:cNvCxnSpPr>
            <a:stCxn id="286" idx="0"/>
            <a:endCxn id="290" idx="2"/>
          </p:cNvCxnSpPr>
          <p:nvPr/>
        </p:nvCxnSpPr>
        <p:spPr>
          <a:xfrm rot="10800000">
            <a:off x="7295925" y="1910638"/>
            <a:ext cx="0" cy="1322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92" name="Google Shape;292;p43"/>
          <p:cNvSpPr txBox="1"/>
          <p:nvPr>
            <p:ph type="title"/>
          </p:nvPr>
        </p:nvSpPr>
        <p:spPr>
          <a:xfrm>
            <a:off x="0" y="0"/>
            <a:ext cx="7688400" cy="68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40">
                <a:solidFill>
                  <a:schemeClr val="accent2"/>
                </a:solidFill>
              </a:rPr>
              <a:t>Semi-Parametric Models</a:t>
            </a:r>
            <a:endParaRPr sz="2640">
              <a:solidFill>
                <a:schemeClr val="accent2"/>
              </a:solidFill>
            </a:endParaRPr>
          </a:p>
        </p:txBody>
      </p:sp>
      <p:sp>
        <p:nvSpPr>
          <p:cNvPr id="293" name="Google Shape;293;p43"/>
          <p:cNvSpPr/>
          <p:nvPr/>
        </p:nvSpPr>
        <p:spPr>
          <a:xfrm>
            <a:off x="5892550" y="40375"/>
            <a:ext cx="2218500" cy="1136700"/>
          </a:xfrm>
          <a:prstGeom prst="wedgeRoundRectCallout">
            <a:avLst>
              <a:gd fmla="val -20833" name="adj1"/>
              <a:gd fmla="val 62500" name="adj2"/>
              <a:gd fmla="val 0" name="adj3"/>
            </a:avLst>
          </a:prstGeom>
          <a:solidFill>
            <a:srgbClr val="EA9999"/>
          </a:solidFill>
          <a:ln cap="flat" cmpd="sng" w="9525">
            <a:solidFill>
              <a:srgbClr val="EA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Main idea is instead of relying on either part these models combine both these knowledge base </a:t>
            </a:r>
            <a:endParaRPr/>
          </a:p>
        </p:txBody>
      </p:sp>
      <p:sp>
        <p:nvSpPr>
          <p:cNvPr id="294" name="Google Shape;294;p43"/>
          <p:cNvSpPr/>
          <p:nvPr/>
        </p:nvSpPr>
        <p:spPr>
          <a:xfrm>
            <a:off x="1783450" y="4480050"/>
            <a:ext cx="1662300" cy="506400"/>
          </a:xfrm>
          <a:prstGeom prst="wedgeEllipseCallout">
            <a:avLst>
              <a:gd fmla="val -23821" name="adj1"/>
              <a:gd fmla="val -73948" name="adj2"/>
            </a:avLst>
          </a:prstGeom>
          <a:solidFill>
            <a:srgbClr val="EA9999"/>
          </a:solidFill>
          <a:ln cap="flat" cmpd="sng" w="9525">
            <a:solidFill>
              <a:srgbClr val="EA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Non Parametric Knowledge</a:t>
            </a:r>
            <a:endParaRPr sz="600"/>
          </a:p>
        </p:txBody>
      </p:sp>
      <p:sp>
        <p:nvSpPr>
          <p:cNvPr id="295" name="Google Shape;295;p43"/>
          <p:cNvSpPr/>
          <p:nvPr/>
        </p:nvSpPr>
        <p:spPr>
          <a:xfrm>
            <a:off x="7642925" y="2467750"/>
            <a:ext cx="1662300" cy="506400"/>
          </a:xfrm>
          <a:prstGeom prst="wedgeEllipseCallout">
            <a:avLst>
              <a:gd fmla="val -14536" name="adj1"/>
              <a:gd fmla="val 76896" name="adj2"/>
            </a:avLst>
          </a:prstGeom>
          <a:solidFill>
            <a:srgbClr val="EA9999"/>
          </a:solidFill>
          <a:ln cap="flat" cmpd="sng" w="9525">
            <a:solidFill>
              <a:srgbClr val="EA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Parametric </a:t>
            </a:r>
            <a:r>
              <a:rPr lang="en" sz="600"/>
              <a:t>Knowledge</a:t>
            </a:r>
            <a:endParaRPr sz="6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92" name="Shape 1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3" name="Google Shape;1393;p70"/>
          <p:cNvSpPr txBox="1"/>
          <p:nvPr>
            <p:ph type="title"/>
          </p:nvPr>
        </p:nvSpPr>
        <p:spPr>
          <a:xfrm>
            <a:off x="0" y="0"/>
            <a:ext cx="7688400" cy="68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40">
                <a:solidFill>
                  <a:schemeClr val="accent2"/>
                </a:solidFill>
              </a:rPr>
              <a:t>FiD-eff</a:t>
            </a:r>
            <a:endParaRPr sz="2640">
              <a:solidFill>
                <a:schemeClr val="accent2"/>
              </a:solidFill>
            </a:endParaRPr>
          </a:p>
        </p:txBody>
      </p:sp>
      <p:sp>
        <p:nvSpPr>
          <p:cNvPr id="1394" name="Google Shape;1394;p70"/>
          <p:cNvSpPr/>
          <p:nvPr/>
        </p:nvSpPr>
        <p:spPr>
          <a:xfrm>
            <a:off x="892125" y="972300"/>
            <a:ext cx="1478400" cy="5946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Encoder</a:t>
            </a:r>
            <a:endParaRPr/>
          </a:p>
        </p:txBody>
      </p:sp>
      <p:sp>
        <p:nvSpPr>
          <p:cNvPr id="1395" name="Google Shape;1395;p70"/>
          <p:cNvSpPr/>
          <p:nvPr/>
        </p:nvSpPr>
        <p:spPr>
          <a:xfrm>
            <a:off x="892125" y="2786600"/>
            <a:ext cx="1478400" cy="5946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Encoder</a:t>
            </a:r>
            <a:endParaRPr/>
          </a:p>
        </p:txBody>
      </p:sp>
      <p:sp>
        <p:nvSpPr>
          <p:cNvPr id="1396" name="Google Shape;1396;p70"/>
          <p:cNvSpPr/>
          <p:nvPr/>
        </p:nvSpPr>
        <p:spPr>
          <a:xfrm>
            <a:off x="892125" y="3952300"/>
            <a:ext cx="1478400" cy="5946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Encoder</a:t>
            </a:r>
            <a:endParaRPr/>
          </a:p>
        </p:txBody>
      </p:sp>
      <p:sp>
        <p:nvSpPr>
          <p:cNvPr id="1397" name="Google Shape;1397;p70"/>
          <p:cNvSpPr/>
          <p:nvPr/>
        </p:nvSpPr>
        <p:spPr>
          <a:xfrm>
            <a:off x="957264" y="366517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8" name="Google Shape;1398;p70"/>
          <p:cNvSpPr/>
          <p:nvPr/>
        </p:nvSpPr>
        <p:spPr>
          <a:xfrm>
            <a:off x="1187436" y="366517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9" name="Google Shape;1399;p70"/>
          <p:cNvSpPr/>
          <p:nvPr/>
        </p:nvSpPr>
        <p:spPr>
          <a:xfrm>
            <a:off x="1072350" y="366517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0" name="Google Shape;1400;p70"/>
          <p:cNvSpPr/>
          <p:nvPr/>
        </p:nvSpPr>
        <p:spPr>
          <a:xfrm>
            <a:off x="1302522" y="366517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1" name="Google Shape;1401;p70"/>
          <p:cNvSpPr/>
          <p:nvPr/>
        </p:nvSpPr>
        <p:spPr>
          <a:xfrm>
            <a:off x="1417609" y="366517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2" name="Google Shape;1402;p70"/>
          <p:cNvSpPr/>
          <p:nvPr/>
        </p:nvSpPr>
        <p:spPr>
          <a:xfrm>
            <a:off x="1647781" y="366517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3" name="Google Shape;1403;p70"/>
          <p:cNvSpPr/>
          <p:nvPr/>
        </p:nvSpPr>
        <p:spPr>
          <a:xfrm>
            <a:off x="1532695" y="366517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4" name="Google Shape;1404;p70"/>
          <p:cNvSpPr/>
          <p:nvPr/>
        </p:nvSpPr>
        <p:spPr>
          <a:xfrm>
            <a:off x="1762867" y="366517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5" name="Google Shape;1405;p70"/>
          <p:cNvSpPr/>
          <p:nvPr/>
        </p:nvSpPr>
        <p:spPr>
          <a:xfrm>
            <a:off x="1877953" y="366517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6" name="Google Shape;1406;p70"/>
          <p:cNvSpPr/>
          <p:nvPr/>
        </p:nvSpPr>
        <p:spPr>
          <a:xfrm>
            <a:off x="2108125" y="366517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7" name="Google Shape;1407;p70"/>
          <p:cNvSpPr/>
          <p:nvPr/>
        </p:nvSpPr>
        <p:spPr>
          <a:xfrm>
            <a:off x="1993039" y="366517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8" name="Google Shape;1408;p70"/>
          <p:cNvSpPr/>
          <p:nvPr/>
        </p:nvSpPr>
        <p:spPr>
          <a:xfrm>
            <a:off x="2223211" y="366517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9" name="Google Shape;1409;p70"/>
          <p:cNvSpPr/>
          <p:nvPr/>
        </p:nvSpPr>
        <p:spPr>
          <a:xfrm>
            <a:off x="957264" y="24908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0" name="Google Shape;1410;p70"/>
          <p:cNvSpPr/>
          <p:nvPr/>
        </p:nvSpPr>
        <p:spPr>
          <a:xfrm>
            <a:off x="1187436" y="24908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1" name="Google Shape;1411;p70"/>
          <p:cNvSpPr/>
          <p:nvPr/>
        </p:nvSpPr>
        <p:spPr>
          <a:xfrm>
            <a:off x="1072350" y="24908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2" name="Google Shape;1412;p70"/>
          <p:cNvSpPr/>
          <p:nvPr/>
        </p:nvSpPr>
        <p:spPr>
          <a:xfrm>
            <a:off x="1302522" y="24908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3" name="Google Shape;1413;p70"/>
          <p:cNvSpPr/>
          <p:nvPr/>
        </p:nvSpPr>
        <p:spPr>
          <a:xfrm>
            <a:off x="1417609" y="24908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4" name="Google Shape;1414;p70"/>
          <p:cNvSpPr/>
          <p:nvPr/>
        </p:nvSpPr>
        <p:spPr>
          <a:xfrm>
            <a:off x="1647781" y="24908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5" name="Google Shape;1415;p70"/>
          <p:cNvSpPr/>
          <p:nvPr/>
        </p:nvSpPr>
        <p:spPr>
          <a:xfrm>
            <a:off x="1532695" y="24908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6" name="Google Shape;1416;p70"/>
          <p:cNvSpPr/>
          <p:nvPr/>
        </p:nvSpPr>
        <p:spPr>
          <a:xfrm>
            <a:off x="1762867" y="24908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7" name="Google Shape;1417;p70"/>
          <p:cNvSpPr/>
          <p:nvPr/>
        </p:nvSpPr>
        <p:spPr>
          <a:xfrm>
            <a:off x="1877953" y="24908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8" name="Google Shape;1418;p70"/>
          <p:cNvSpPr/>
          <p:nvPr/>
        </p:nvSpPr>
        <p:spPr>
          <a:xfrm>
            <a:off x="2108125" y="24908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9" name="Google Shape;1419;p70"/>
          <p:cNvSpPr/>
          <p:nvPr/>
        </p:nvSpPr>
        <p:spPr>
          <a:xfrm>
            <a:off x="1993039" y="24908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0" name="Google Shape;1420;p70"/>
          <p:cNvSpPr/>
          <p:nvPr/>
        </p:nvSpPr>
        <p:spPr>
          <a:xfrm>
            <a:off x="2223211" y="24908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1" name="Google Shape;1421;p70"/>
          <p:cNvSpPr/>
          <p:nvPr/>
        </p:nvSpPr>
        <p:spPr>
          <a:xfrm>
            <a:off x="957277" y="6852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2" name="Google Shape;1422;p70"/>
          <p:cNvSpPr/>
          <p:nvPr/>
        </p:nvSpPr>
        <p:spPr>
          <a:xfrm>
            <a:off x="1187449" y="6852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3" name="Google Shape;1423;p70"/>
          <p:cNvSpPr/>
          <p:nvPr/>
        </p:nvSpPr>
        <p:spPr>
          <a:xfrm>
            <a:off x="1072363" y="6852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4" name="Google Shape;1424;p70"/>
          <p:cNvSpPr/>
          <p:nvPr/>
        </p:nvSpPr>
        <p:spPr>
          <a:xfrm>
            <a:off x="1302535" y="6852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5" name="Google Shape;1425;p70"/>
          <p:cNvSpPr/>
          <p:nvPr/>
        </p:nvSpPr>
        <p:spPr>
          <a:xfrm>
            <a:off x="1417621" y="6852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6" name="Google Shape;1426;p70"/>
          <p:cNvSpPr/>
          <p:nvPr/>
        </p:nvSpPr>
        <p:spPr>
          <a:xfrm>
            <a:off x="1647793" y="6852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7" name="Google Shape;1427;p70"/>
          <p:cNvSpPr/>
          <p:nvPr/>
        </p:nvSpPr>
        <p:spPr>
          <a:xfrm>
            <a:off x="1532707" y="6852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8" name="Google Shape;1428;p70"/>
          <p:cNvSpPr/>
          <p:nvPr/>
        </p:nvSpPr>
        <p:spPr>
          <a:xfrm>
            <a:off x="1762879" y="6852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9" name="Google Shape;1429;p70"/>
          <p:cNvSpPr/>
          <p:nvPr/>
        </p:nvSpPr>
        <p:spPr>
          <a:xfrm>
            <a:off x="1877965" y="6852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0" name="Google Shape;1430;p70"/>
          <p:cNvSpPr/>
          <p:nvPr/>
        </p:nvSpPr>
        <p:spPr>
          <a:xfrm>
            <a:off x="2108138" y="6852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1" name="Google Shape;1431;p70"/>
          <p:cNvSpPr/>
          <p:nvPr/>
        </p:nvSpPr>
        <p:spPr>
          <a:xfrm>
            <a:off x="1993052" y="6852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2" name="Google Shape;1432;p70"/>
          <p:cNvSpPr/>
          <p:nvPr/>
        </p:nvSpPr>
        <p:spPr>
          <a:xfrm>
            <a:off x="2223224" y="6852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3" name="Google Shape;1433;p70"/>
          <p:cNvSpPr/>
          <p:nvPr/>
        </p:nvSpPr>
        <p:spPr>
          <a:xfrm>
            <a:off x="3028800" y="3554025"/>
            <a:ext cx="530400" cy="509400"/>
          </a:xfrm>
          <a:prstGeom prst="ellipse">
            <a:avLst/>
          </a:prstGeom>
          <a:solidFill>
            <a:srgbClr val="FFE599"/>
          </a:solidFill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 </a:t>
            </a:r>
            <a:endParaRPr sz="1800"/>
          </a:p>
        </p:txBody>
      </p:sp>
      <p:sp>
        <p:nvSpPr>
          <p:cNvPr id="1434" name="Google Shape;1434;p70"/>
          <p:cNvSpPr/>
          <p:nvPr/>
        </p:nvSpPr>
        <p:spPr>
          <a:xfrm>
            <a:off x="3136468" y="3665328"/>
            <a:ext cx="315000" cy="286800"/>
          </a:xfrm>
          <a:prstGeom prst="ellipse">
            <a:avLst/>
          </a:prstGeom>
          <a:solidFill>
            <a:srgbClr val="FFE599"/>
          </a:solidFill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 </a:t>
            </a:r>
            <a:endParaRPr sz="1800"/>
          </a:p>
        </p:txBody>
      </p:sp>
      <p:cxnSp>
        <p:nvCxnSpPr>
          <p:cNvPr id="1435" name="Google Shape;1435;p70"/>
          <p:cNvCxnSpPr>
            <a:stCxn id="1434" idx="0"/>
            <a:endCxn id="1434" idx="4"/>
          </p:cNvCxnSpPr>
          <p:nvPr/>
        </p:nvCxnSpPr>
        <p:spPr>
          <a:xfrm>
            <a:off x="3293968" y="3665328"/>
            <a:ext cx="0" cy="286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36" name="Google Shape;1436;p70"/>
          <p:cNvCxnSpPr>
            <a:stCxn id="1434" idx="2"/>
            <a:endCxn id="1434" idx="6"/>
          </p:cNvCxnSpPr>
          <p:nvPr/>
        </p:nvCxnSpPr>
        <p:spPr>
          <a:xfrm>
            <a:off x="3136468" y="3808728"/>
            <a:ext cx="315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37" name="Google Shape;1437;p70"/>
          <p:cNvSpPr/>
          <p:nvPr/>
        </p:nvSpPr>
        <p:spPr>
          <a:xfrm>
            <a:off x="1608067" y="2083300"/>
            <a:ext cx="46500" cy="96600"/>
          </a:xfrm>
          <a:prstGeom prst="ellipse">
            <a:avLst/>
          </a:prstGeom>
          <a:solidFill>
            <a:srgbClr val="FFE599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8" name="Google Shape;1438;p70"/>
          <p:cNvSpPr/>
          <p:nvPr/>
        </p:nvSpPr>
        <p:spPr>
          <a:xfrm>
            <a:off x="1608079" y="2296150"/>
            <a:ext cx="46500" cy="96600"/>
          </a:xfrm>
          <a:prstGeom prst="ellipse">
            <a:avLst/>
          </a:prstGeom>
          <a:solidFill>
            <a:srgbClr val="FFE599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9" name="Google Shape;1439;p70"/>
          <p:cNvSpPr/>
          <p:nvPr/>
        </p:nvSpPr>
        <p:spPr>
          <a:xfrm>
            <a:off x="1608066" y="1870450"/>
            <a:ext cx="46500" cy="96600"/>
          </a:xfrm>
          <a:prstGeom prst="ellipse">
            <a:avLst/>
          </a:prstGeom>
          <a:solidFill>
            <a:srgbClr val="FFE599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0" name="Google Shape;1440;p70"/>
          <p:cNvSpPr/>
          <p:nvPr/>
        </p:nvSpPr>
        <p:spPr>
          <a:xfrm>
            <a:off x="1608067" y="1664950"/>
            <a:ext cx="46500" cy="96600"/>
          </a:xfrm>
          <a:prstGeom prst="ellipse">
            <a:avLst/>
          </a:prstGeom>
          <a:solidFill>
            <a:srgbClr val="FFE599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41" name="Google Shape;1441;p70"/>
          <p:cNvCxnSpPr>
            <a:stCxn id="1432" idx="3"/>
            <a:endCxn id="1433" idx="2"/>
          </p:cNvCxnSpPr>
          <p:nvPr/>
        </p:nvCxnSpPr>
        <p:spPr>
          <a:xfrm>
            <a:off x="2305424" y="828750"/>
            <a:ext cx="723300" cy="2979900"/>
          </a:xfrm>
          <a:prstGeom prst="curvedConnector3">
            <a:avLst>
              <a:gd fmla="val 50005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42" name="Google Shape;1442;p70"/>
          <p:cNvCxnSpPr>
            <a:stCxn id="1420" idx="3"/>
            <a:endCxn id="1433" idx="2"/>
          </p:cNvCxnSpPr>
          <p:nvPr/>
        </p:nvCxnSpPr>
        <p:spPr>
          <a:xfrm>
            <a:off x="2305411" y="2634350"/>
            <a:ext cx="723300" cy="1174500"/>
          </a:xfrm>
          <a:prstGeom prst="curvedConnector3">
            <a:avLst>
              <a:gd fmla="val 50006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43" name="Google Shape;1443;p70"/>
          <p:cNvCxnSpPr>
            <a:stCxn id="1396" idx="3"/>
            <a:endCxn id="1433" idx="2"/>
          </p:cNvCxnSpPr>
          <p:nvPr/>
        </p:nvCxnSpPr>
        <p:spPr>
          <a:xfrm flipH="1" rot="10800000">
            <a:off x="2370525" y="3808600"/>
            <a:ext cx="658200" cy="441000"/>
          </a:xfrm>
          <a:prstGeom prst="curvedConnector3">
            <a:avLst>
              <a:gd fmla="val 50006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44" name="Google Shape;1444;p70"/>
          <p:cNvSpPr/>
          <p:nvPr/>
        </p:nvSpPr>
        <p:spPr>
          <a:xfrm>
            <a:off x="3834339" y="3665163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5" name="Google Shape;1445;p70"/>
          <p:cNvSpPr/>
          <p:nvPr/>
        </p:nvSpPr>
        <p:spPr>
          <a:xfrm>
            <a:off x="4064511" y="3665163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6" name="Google Shape;1446;p70"/>
          <p:cNvSpPr/>
          <p:nvPr/>
        </p:nvSpPr>
        <p:spPr>
          <a:xfrm>
            <a:off x="3949425" y="3665163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7" name="Google Shape;1447;p70"/>
          <p:cNvSpPr/>
          <p:nvPr/>
        </p:nvSpPr>
        <p:spPr>
          <a:xfrm>
            <a:off x="5215339" y="3665188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8" name="Google Shape;1448;p70"/>
          <p:cNvSpPr/>
          <p:nvPr/>
        </p:nvSpPr>
        <p:spPr>
          <a:xfrm>
            <a:off x="5445511" y="3665188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9" name="Google Shape;1449;p70"/>
          <p:cNvSpPr/>
          <p:nvPr/>
        </p:nvSpPr>
        <p:spPr>
          <a:xfrm>
            <a:off x="5330425" y="3665188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0" name="Google Shape;1450;p70"/>
          <p:cNvSpPr/>
          <p:nvPr/>
        </p:nvSpPr>
        <p:spPr>
          <a:xfrm rot="5400000">
            <a:off x="6642671" y="3795989"/>
            <a:ext cx="46500" cy="25500"/>
          </a:xfrm>
          <a:prstGeom prst="ellipse">
            <a:avLst/>
          </a:prstGeom>
          <a:solidFill>
            <a:srgbClr val="FFE599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1" name="Google Shape;1451;p70"/>
          <p:cNvSpPr/>
          <p:nvPr/>
        </p:nvSpPr>
        <p:spPr>
          <a:xfrm rot="5400000">
            <a:off x="6586068" y="3796001"/>
            <a:ext cx="46500" cy="25500"/>
          </a:xfrm>
          <a:prstGeom prst="ellipse">
            <a:avLst/>
          </a:prstGeom>
          <a:solidFill>
            <a:srgbClr val="FFE599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2" name="Google Shape;1452;p70"/>
          <p:cNvSpPr/>
          <p:nvPr/>
        </p:nvSpPr>
        <p:spPr>
          <a:xfrm rot="5400000">
            <a:off x="6699274" y="3795988"/>
            <a:ext cx="46500" cy="25500"/>
          </a:xfrm>
          <a:prstGeom prst="ellipse">
            <a:avLst/>
          </a:prstGeom>
          <a:solidFill>
            <a:srgbClr val="FFE599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3" name="Google Shape;1453;p70"/>
          <p:cNvSpPr/>
          <p:nvPr/>
        </p:nvSpPr>
        <p:spPr>
          <a:xfrm rot="5400000">
            <a:off x="6753923" y="3795989"/>
            <a:ext cx="46500" cy="25500"/>
          </a:xfrm>
          <a:prstGeom prst="ellipse">
            <a:avLst/>
          </a:prstGeom>
          <a:solidFill>
            <a:srgbClr val="FFE599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4" name="Google Shape;1454;p70"/>
          <p:cNvSpPr/>
          <p:nvPr/>
        </p:nvSpPr>
        <p:spPr>
          <a:xfrm>
            <a:off x="6819064" y="3665163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5" name="Google Shape;1455;p70"/>
          <p:cNvSpPr/>
          <p:nvPr/>
        </p:nvSpPr>
        <p:spPr>
          <a:xfrm>
            <a:off x="7049236" y="3665163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6" name="Google Shape;1456;p70"/>
          <p:cNvSpPr/>
          <p:nvPr/>
        </p:nvSpPr>
        <p:spPr>
          <a:xfrm>
            <a:off x="6934150" y="3665163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7" name="Google Shape;1457;p70"/>
          <p:cNvSpPr/>
          <p:nvPr/>
        </p:nvSpPr>
        <p:spPr>
          <a:xfrm>
            <a:off x="3834350" y="2179900"/>
            <a:ext cx="4332900" cy="12909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EAD1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Decoder</a:t>
            </a:r>
            <a:endParaRPr/>
          </a:p>
        </p:txBody>
      </p:sp>
      <p:sp>
        <p:nvSpPr>
          <p:cNvPr id="1458" name="Google Shape;1458;p70"/>
          <p:cNvSpPr txBox="1"/>
          <p:nvPr/>
        </p:nvSpPr>
        <p:spPr>
          <a:xfrm>
            <a:off x="5365975" y="1361350"/>
            <a:ext cx="1269600" cy="4002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Answer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59" name="Google Shape;1459;p70"/>
          <p:cNvSpPr txBox="1"/>
          <p:nvPr/>
        </p:nvSpPr>
        <p:spPr>
          <a:xfrm>
            <a:off x="4940150" y="1761550"/>
            <a:ext cx="212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(Autoregressively)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63" name="Shape 1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" name="Google Shape;1464;p71"/>
          <p:cNvSpPr txBox="1"/>
          <p:nvPr>
            <p:ph type="title"/>
          </p:nvPr>
        </p:nvSpPr>
        <p:spPr>
          <a:xfrm>
            <a:off x="0" y="0"/>
            <a:ext cx="7688400" cy="68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40">
                <a:solidFill>
                  <a:schemeClr val="accent2"/>
                </a:solidFill>
              </a:rPr>
              <a:t>FiD Modifications</a:t>
            </a:r>
            <a:endParaRPr sz="2640">
              <a:solidFill>
                <a:schemeClr val="accent2"/>
              </a:solidFill>
            </a:endParaRPr>
          </a:p>
        </p:txBody>
      </p:sp>
      <p:sp>
        <p:nvSpPr>
          <p:cNvPr id="1465" name="Google Shape;1465;p71"/>
          <p:cNvSpPr/>
          <p:nvPr/>
        </p:nvSpPr>
        <p:spPr>
          <a:xfrm>
            <a:off x="892125" y="972300"/>
            <a:ext cx="1478400" cy="5946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Encoder</a:t>
            </a:r>
            <a:endParaRPr/>
          </a:p>
        </p:txBody>
      </p:sp>
      <p:sp>
        <p:nvSpPr>
          <p:cNvPr id="1466" name="Google Shape;1466;p71"/>
          <p:cNvSpPr/>
          <p:nvPr/>
        </p:nvSpPr>
        <p:spPr>
          <a:xfrm>
            <a:off x="892125" y="2786600"/>
            <a:ext cx="1478400" cy="5946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Encoder</a:t>
            </a:r>
            <a:endParaRPr/>
          </a:p>
        </p:txBody>
      </p:sp>
      <p:sp>
        <p:nvSpPr>
          <p:cNvPr id="1467" name="Google Shape;1467;p71"/>
          <p:cNvSpPr/>
          <p:nvPr/>
        </p:nvSpPr>
        <p:spPr>
          <a:xfrm>
            <a:off x="892125" y="3952300"/>
            <a:ext cx="1478400" cy="5946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Encoder</a:t>
            </a:r>
            <a:endParaRPr/>
          </a:p>
        </p:txBody>
      </p:sp>
      <p:sp>
        <p:nvSpPr>
          <p:cNvPr id="1468" name="Google Shape;1468;p71"/>
          <p:cNvSpPr/>
          <p:nvPr/>
        </p:nvSpPr>
        <p:spPr>
          <a:xfrm>
            <a:off x="957264" y="366517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9" name="Google Shape;1469;p71"/>
          <p:cNvSpPr/>
          <p:nvPr/>
        </p:nvSpPr>
        <p:spPr>
          <a:xfrm>
            <a:off x="1187436" y="366517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0" name="Google Shape;1470;p71"/>
          <p:cNvSpPr/>
          <p:nvPr/>
        </p:nvSpPr>
        <p:spPr>
          <a:xfrm>
            <a:off x="1072350" y="366517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1" name="Google Shape;1471;p71"/>
          <p:cNvSpPr/>
          <p:nvPr/>
        </p:nvSpPr>
        <p:spPr>
          <a:xfrm>
            <a:off x="1302522" y="366517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2" name="Google Shape;1472;p71"/>
          <p:cNvSpPr/>
          <p:nvPr/>
        </p:nvSpPr>
        <p:spPr>
          <a:xfrm>
            <a:off x="1417609" y="366517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3" name="Google Shape;1473;p71"/>
          <p:cNvSpPr/>
          <p:nvPr/>
        </p:nvSpPr>
        <p:spPr>
          <a:xfrm>
            <a:off x="1647781" y="366517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4" name="Google Shape;1474;p71"/>
          <p:cNvSpPr/>
          <p:nvPr/>
        </p:nvSpPr>
        <p:spPr>
          <a:xfrm>
            <a:off x="1532695" y="366517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5" name="Google Shape;1475;p71"/>
          <p:cNvSpPr/>
          <p:nvPr/>
        </p:nvSpPr>
        <p:spPr>
          <a:xfrm>
            <a:off x="1762867" y="366517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6" name="Google Shape;1476;p71"/>
          <p:cNvSpPr/>
          <p:nvPr/>
        </p:nvSpPr>
        <p:spPr>
          <a:xfrm>
            <a:off x="1877953" y="366517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7" name="Google Shape;1477;p71"/>
          <p:cNvSpPr/>
          <p:nvPr/>
        </p:nvSpPr>
        <p:spPr>
          <a:xfrm>
            <a:off x="2108125" y="366517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8" name="Google Shape;1478;p71"/>
          <p:cNvSpPr/>
          <p:nvPr/>
        </p:nvSpPr>
        <p:spPr>
          <a:xfrm>
            <a:off x="1993039" y="366517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9" name="Google Shape;1479;p71"/>
          <p:cNvSpPr/>
          <p:nvPr/>
        </p:nvSpPr>
        <p:spPr>
          <a:xfrm>
            <a:off x="2223211" y="366517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0" name="Google Shape;1480;p71"/>
          <p:cNvSpPr/>
          <p:nvPr/>
        </p:nvSpPr>
        <p:spPr>
          <a:xfrm>
            <a:off x="957264" y="24908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1" name="Google Shape;1481;p71"/>
          <p:cNvSpPr/>
          <p:nvPr/>
        </p:nvSpPr>
        <p:spPr>
          <a:xfrm>
            <a:off x="1187436" y="24908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2" name="Google Shape;1482;p71"/>
          <p:cNvSpPr/>
          <p:nvPr/>
        </p:nvSpPr>
        <p:spPr>
          <a:xfrm>
            <a:off x="1072350" y="24908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3" name="Google Shape;1483;p71"/>
          <p:cNvSpPr/>
          <p:nvPr/>
        </p:nvSpPr>
        <p:spPr>
          <a:xfrm>
            <a:off x="1302522" y="24908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4" name="Google Shape;1484;p71"/>
          <p:cNvSpPr/>
          <p:nvPr/>
        </p:nvSpPr>
        <p:spPr>
          <a:xfrm>
            <a:off x="1417609" y="24908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5" name="Google Shape;1485;p71"/>
          <p:cNvSpPr/>
          <p:nvPr/>
        </p:nvSpPr>
        <p:spPr>
          <a:xfrm>
            <a:off x="1647781" y="24908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6" name="Google Shape;1486;p71"/>
          <p:cNvSpPr/>
          <p:nvPr/>
        </p:nvSpPr>
        <p:spPr>
          <a:xfrm>
            <a:off x="1532695" y="24908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7" name="Google Shape;1487;p71"/>
          <p:cNvSpPr/>
          <p:nvPr/>
        </p:nvSpPr>
        <p:spPr>
          <a:xfrm>
            <a:off x="1762867" y="24908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8" name="Google Shape;1488;p71"/>
          <p:cNvSpPr/>
          <p:nvPr/>
        </p:nvSpPr>
        <p:spPr>
          <a:xfrm>
            <a:off x="1877953" y="24908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9" name="Google Shape;1489;p71"/>
          <p:cNvSpPr/>
          <p:nvPr/>
        </p:nvSpPr>
        <p:spPr>
          <a:xfrm>
            <a:off x="2108125" y="24908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0" name="Google Shape;1490;p71"/>
          <p:cNvSpPr/>
          <p:nvPr/>
        </p:nvSpPr>
        <p:spPr>
          <a:xfrm>
            <a:off x="1993039" y="24908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1" name="Google Shape;1491;p71"/>
          <p:cNvSpPr/>
          <p:nvPr/>
        </p:nvSpPr>
        <p:spPr>
          <a:xfrm>
            <a:off x="2223211" y="24908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2" name="Google Shape;1492;p71"/>
          <p:cNvSpPr/>
          <p:nvPr/>
        </p:nvSpPr>
        <p:spPr>
          <a:xfrm>
            <a:off x="957277" y="6852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3" name="Google Shape;1493;p71"/>
          <p:cNvSpPr/>
          <p:nvPr/>
        </p:nvSpPr>
        <p:spPr>
          <a:xfrm>
            <a:off x="1187449" y="6852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4" name="Google Shape;1494;p71"/>
          <p:cNvSpPr/>
          <p:nvPr/>
        </p:nvSpPr>
        <p:spPr>
          <a:xfrm>
            <a:off x="1072363" y="6852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5" name="Google Shape;1495;p71"/>
          <p:cNvSpPr/>
          <p:nvPr/>
        </p:nvSpPr>
        <p:spPr>
          <a:xfrm>
            <a:off x="1302535" y="6852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6" name="Google Shape;1496;p71"/>
          <p:cNvSpPr/>
          <p:nvPr/>
        </p:nvSpPr>
        <p:spPr>
          <a:xfrm>
            <a:off x="1417621" y="6852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7" name="Google Shape;1497;p71"/>
          <p:cNvSpPr/>
          <p:nvPr/>
        </p:nvSpPr>
        <p:spPr>
          <a:xfrm>
            <a:off x="1647793" y="6852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8" name="Google Shape;1498;p71"/>
          <p:cNvSpPr/>
          <p:nvPr/>
        </p:nvSpPr>
        <p:spPr>
          <a:xfrm>
            <a:off x="1532707" y="6852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9" name="Google Shape;1499;p71"/>
          <p:cNvSpPr/>
          <p:nvPr/>
        </p:nvSpPr>
        <p:spPr>
          <a:xfrm>
            <a:off x="1762879" y="6852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0" name="Google Shape;1500;p71"/>
          <p:cNvSpPr/>
          <p:nvPr/>
        </p:nvSpPr>
        <p:spPr>
          <a:xfrm>
            <a:off x="1877965" y="6852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1" name="Google Shape;1501;p71"/>
          <p:cNvSpPr/>
          <p:nvPr/>
        </p:nvSpPr>
        <p:spPr>
          <a:xfrm>
            <a:off x="2108138" y="6852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2" name="Google Shape;1502;p71"/>
          <p:cNvSpPr/>
          <p:nvPr/>
        </p:nvSpPr>
        <p:spPr>
          <a:xfrm>
            <a:off x="1993052" y="6852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3" name="Google Shape;1503;p71"/>
          <p:cNvSpPr/>
          <p:nvPr/>
        </p:nvSpPr>
        <p:spPr>
          <a:xfrm>
            <a:off x="2223224" y="6852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4" name="Google Shape;1504;p71"/>
          <p:cNvSpPr/>
          <p:nvPr/>
        </p:nvSpPr>
        <p:spPr>
          <a:xfrm>
            <a:off x="3028800" y="3554025"/>
            <a:ext cx="530400" cy="509400"/>
          </a:xfrm>
          <a:prstGeom prst="ellipse">
            <a:avLst/>
          </a:prstGeom>
          <a:solidFill>
            <a:srgbClr val="FFE599"/>
          </a:solidFill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 </a:t>
            </a:r>
            <a:endParaRPr sz="1800"/>
          </a:p>
        </p:txBody>
      </p:sp>
      <p:sp>
        <p:nvSpPr>
          <p:cNvPr id="1505" name="Google Shape;1505;p71"/>
          <p:cNvSpPr/>
          <p:nvPr/>
        </p:nvSpPr>
        <p:spPr>
          <a:xfrm>
            <a:off x="3136468" y="3665328"/>
            <a:ext cx="315000" cy="286800"/>
          </a:xfrm>
          <a:prstGeom prst="ellipse">
            <a:avLst/>
          </a:prstGeom>
          <a:solidFill>
            <a:srgbClr val="FFE599"/>
          </a:solidFill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 </a:t>
            </a:r>
            <a:endParaRPr sz="1800"/>
          </a:p>
        </p:txBody>
      </p:sp>
      <p:cxnSp>
        <p:nvCxnSpPr>
          <p:cNvPr id="1506" name="Google Shape;1506;p71"/>
          <p:cNvCxnSpPr>
            <a:stCxn id="1505" idx="0"/>
            <a:endCxn id="1505" idx="4"/>
          </p:cNvCxnSpPr>
          <p:nvPr/>
        </p:nvCxnSpPr>
        <p:spPr>
          <a:xfrm>
            <a:off x="3293968" y="3665328"/>
            <a:ext cx="0" cy="286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07" name="Google Shape;1507;p71"/>
          <p:cNvCxnSpPr>
            <a:stCxn id="1505" idx="2"/>
            <a:endCxn id="1505" idx="6"/>
          </p:cNvCxnSpPr>
          <p:nvPr/>
        </p:nvCxnSpPr>
        <p:spPr>
          <a:xfrm>
            <a:off x="3136468" y="3808728"/>
            <a:ext cx="315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08" name="Google Shape;1508;p71"/>
          <p:cNvSpPr/>
          <p:nvPr/>
        </p:nvSpPr>
        <p:spPr>
          <a:xfrm>
            <a:off x="1608067" y="2083300"/>
            <a:ext cx="46500" cy="96600"/>
          </a:xfrm>
          <a:prstGeom prst="ellipse">
            <a:avLst/>
          </a:prstGeom>
          <a:solidFill>
            <a:srgbClr val="FFE599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9" name="Google Shape;1509;p71"/>
          <p:cNvSpPr/>
          <p:nvPr/>
        </p:nvSpPr>
        <p:spPr>
          <a:xfrm>
            <a:off x="1608079" y="2296150"/>
            <a:ext cx="46500" cy="96600"/>
          </a:xfrm>
          <a:prstGeom prst="ellipse">
            <a:avLst/>
          </a:prstGeom>
          <a:solidFill>
            <a:srgbClr val="FFE599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0" name="Google Shape;1510;p71"/>
          <p:cNvSpPr/>
          <p:nvPr/>
        </p:nvSpPr>
        <p:spPr>
          <a:xfrm>
            <a:off x="1608066" y="1870450"/>
            <a:ext cx="46500" cy="96600"/>
          </a:xfrm>
          <a:prstGeom prst="ellipse">
            <a:avLst/>
          </a:prstGeom>
          <a:solidFill>
            <a:srgbClr val="FFE599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1" name="Google Shape;1511;p71"/>
          <p:cNvSpPr/>
          <p:nvPr/>
        </p:nvSpPr>
        <p:spPr>
          <a:xfrm>
            <a:off x="1608067" y="1664950"/>
            <a:ext cx="46500" cy="96600"/>
          </a:xfrm>
          <a:prstGeom prst="ellipse">
            <a:avLst/>
          </a:prstGeom>
          <a:solidFill>
            <a:srgbClr val="FFE599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12" name="Google Shape;1512;p71"/>
          <p:cNvCxnSpPr>
            <a:stCxn id="1503" idx="3"/>
            <a:endCxn id="1504" idx="2"/>
          </p:cNvCxnSpPr>
          <p:nvPr/>
        </p:nvCxnSpPr>
        <p:spPr>
          <a:xfrm>
            <a:off x="2305424" y="828750"/>
            <a:ext cx="723300" cy="2979900"/>
          </a:xfrm>
          <a:prstGeom prst="curvedConnector3">
            <a:avLst>
              <a:gd fmla="val 50005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13" name="Google Shape;1513;p71"/>
          <p:cNvCxnSpPr>
            <a:stCxn id="1491" idx="3"/>
            <a:endCxn id="1504" idx="2"/>
          </p:cNvCxnSpPr>
          <p:nvPr/>
        </p:nvCxnSpPr>
        <p:spPr>
          <a:xfrm>
            <a:off x="2305411" y="2634350"/>
            <a:ext cx="723300" cy="1174500"/>
          </a:xfrm>
          <a:prstGeom prst="curvedConnector3">
            <a:avLst>
              <a:gd fmla="val 50006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14" name="Google Shape;1514;p71"/>
          <p:cNvCxnSpPr>
            <a:stCxn id="1467" idx="3"/>
            <a:endCxn id="1504" idx="2"/>
          </p:cNvCxnSpPr>
          <p:nvPr/>
        </p:nvCxnSpPr>
        <p:spPr>
          <a:xfrm flipH="1" rot="10800000">
            <a:off x="2370525" y="3808600"/>
            <a:ext cx="658200" cy="441000"/>
          </a:xfrm>
          <a:prstGeom prst="curvedConnector3">
            <a:avLst>
              <a:gd fmla="val 50006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15" name="Google Shape;1515;p71"/>
          <p:cNvSpPr/>
          <p:nvPr/>
        </p:nvSpPr>
        <p:spPr>
          <a:xfrm>
            <a:off x="3834350" y="2179900"/>
            <a:ext cx="4332900" cy="12909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EAD1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Decoder</a:t>
            </a:r>
            <a:endParaRPr/>
          </a:p>
        </p:txBody>
      </p:sp>
      <p:sp>
        <p:nvSpPr>
          <p:cNvPr id="1516" name="Google Shape;1516;p71"/>
          <p:cNvSpPr txBox="1"/>
          <p:nvPr/>
        </p:nvSpPr>
        <p:spPr>
          <a:xfrm>
            <a:off x="5365975" y="1361350"/>
            <a:ext cx="1269600" cy="4002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Answer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17" name="Google Shape;1517;p71"/>
          <p:cNvSpPr txBox="1"/>
          <p:nvPr/>
        </p:nvSpPr>
        <p:spPr>
          <a:xfrm>
            <a:off x="4940150" y="1761550"/>
            <a:ext cx="212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(Autoregressively)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18" name="Google Shape;1518;p71"/>
          <p:cNvSpPr/>
          <p:nvPr/>
        </p:nvSpPr>
        <p:spPr>
          <a:xfrm>
            <a:off x="5388027" y="366515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9" name="Google Shape;1519;p71"/>
          <p:cNvSpPr/>
          <p:nvPr/>
        </p:nvSpPr>
        <p:spPr>
          <a:xfrm>
            <a:off x="5618199" y="366515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0" name="Google Shape;1520;p71"/>
          <p:cNvSpPr/>
          <p:nvPr/>
        </p:nvSpPr>
        <p:spPr>
          <a:xfrm>
            <a:off x="5503113" y="366515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1" name="Google Shape;1521;p71"/>
          <p:cNvSpPr/>
          <p:nvPr/>
        </p:nvSpPr>
        <p:spPr>
          <a:xfrm>
            <a:off x="5733414" y="366517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2" name="Google Shape;1522;p71"/>
          <p:cNvSpPr/>
          <p:nvPr/>
        </p:nvSpPr>
        <p:spPr>
          <a:xfrm>
            <a:off x="5963586" y="366517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3" name="Google Shape;1523;p71"/>
          <p:cNvSpPr/>
          <p:nvPr/>
        </p:nvSpPr>
        <p:spPr>
          <a:xfrm>
            <a:off x="5848500" y="366517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4" name="Google Shape;1524;p71"/>
          <p:cNvSpPr/>
          <p:nvPr/>
        </p:nvSpPr>
        <p:spPr>
          <a:xfrm rot="5400000">
            <a:off x="6124758" y="3795976"/>
            <a:ext cx="46500" cy="25500"/>
          </a:xfrm>
          <a:prstGeom prst="ellipse">
            <a:avLst/>
          </a:prstGeom>
          <a:solidFill>
            <a:srgbClr val="FFE599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5" name="Google Shape;1525;p71"/>
          <p:cNvSpPr/>
          <p:nvPr/>
        </p:nvSpPr>
        <p:spPr>
          <a:xfrm rot="5400000">
            <a:off x="6068155" y="3795988"/>
            <a:ext cx="46500" cy="25500"/>
          </a:xfrm>
          <a:prstGeom prst="ellipse">
            <a:avLst/>
          </a:prstGeom>
          <a:solidFill>
            <a:srgbClr val="FFE599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6" name="Google Shape;1526;p71"/>
          <p:cNvSpPr/>
          <p:nvPr/>
        </p:nvSpPr>
        <p:spPr>
          <a:xfrm rot="5400000">
            <a:off x="6181361" y="3795975"/>
            <a:ext cx="46500" cy="25500"/>
          </a:xfrm>
          <a:prstGeom prst="ellipse">
            <a:avLst/>
          </a:prstGeom>
          <a:solidFill>
            <a:srgbClr val="FFE599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7" name="Google Shape;1527;p71"/>
          <p:cNvSpPr/>
          <p:nvPr/>
        </p:nvSpPr>
        <p:spPr>
          <a:xfrm rot="5400000">
            <a:off x="6236010" y="3795976"/>
            <a:ext cx="46500" cy="25500"/>
          </a:xfrm>
          <a:prstGeom prst="ellipse">
            <a:avLst/>
          </a:prstGeom>
          <a:solidFill>
            <a:srgbClr val="FFE599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8" name="Google Shape;1528;p71"/>
          <p:cNvSpPr/>
          <p:nvPr/>
        </p:nvSpPr>
        <p:spPr>
          <a:xfrm>
            <a:off x="6301152" y="366515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9" name="Google Shape;1529;p71"/>
          <p:cNvSpPr/>
          <p:nvPr/>
        </p:nvSpPr>
        <p:spPr>
          <a:xfrm>
            <a:off x="6531324" y="366515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0" name="Google Shape;1530;p71"/>
          <p:cNvSpPr/>
          <p:nvPr/>
        </p:nvSpPr>
        <p:spPr>
          <a:xfrm>
            <a:off x="6416238" y="366515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34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" name="Google Shape;1535;p72"/>
          <p:cNvSpPr txBox="1"/>
          <p:nvPr>
            <p:ph type="title"/>
          </p:nvPr>
        </p:nvSpPr>
        <p:spPr>
          <a:xfrm>
            <a:off x="0" y="0"/>
            <a:ext cx="7688400" cy="68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40">
                <a:solidFill>
                  <a:schemeClr val="accent2"/>
                </a:solidFill>
              </a:rPr>
              <a:t>FiD Modifications</a:t>
            </a:r>
            <a:endParaRPr sz="2640">
              <a:solidFill>
                <a:schemeClr val="accent2"/>
              </a:solidFill>
            </a:endParaRPr>
          </a:p>
        </p:txBody>
      </p:sp>
      <p:sp>
        <p:nvSpPr>
          <p:cNvPr id="1536" name="Google Shape;1536;p72"/>
          <p:cNvSpPr/>
          <p:nvPr/>
        </p:nvSpPr>
        <p:spPr>
          <a:xfrm>
            <a:off x="892125" y="972300"/>
            <a:ext cx="1478400" cy="5946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Encoder</a:t>
            </a:r>
            <a:endParaRPr/>
          </a:p>
        </p:txBody>
      </p:sp>
      <p:sp>
        <p:nvSpPr>
          <p:cNvPr id="1537" name="Google Shape;1537;p72"/>
          <p:cNvSpPr/>
          <p:nvPr/>
        </p:nvSpPr>
        <p:spPr>
          <a:xfrm>
            <a:off x="892125" y="2786600"/>
            <a:ext cx="1478400" cy="5946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Encoder</a:t>
            </a:r>
            <a:endParaRPr/>
          </a:p>
        </p:txBody>
      </p:sp>
      <p:sp>
        <p:nvSpPr>
          <p:cNvPr id="1538" name="Google Shape;1538;p72"/>
          <p:cNvSpPr/>
          <p:nvPr/>
        </p:nvSpPr>
        <p:spPr>
          <a:xfrm>
            <a:off x="892125" y="3952300"/>
            <a:ext cx="1478400" cy="5946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Encoder</a:t>
            </a:r>
            <a:endParaRPr/>
          </a:p>
        </p:txBody>
      </p:sp>
      <p:sp>
        <p:nvSpPr>
          <p:cNvPr id="1539" name="Google Shape;1539;p72"/>
          <p:cNvSpPr/>
          <p:nvPr/>
        </p:nvSpPr>
        <p:spPr>
          <a:xfrm>
            <a:off x="957264" y="366517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0" name="Google Shape;1540;p72"/>
          <p:cNvSpPr/>
          <p:nvPr/>
        </p:nvSpPr>
        <p:spPr>
          <a:xfrm>
            <a:off x="1187436" y="366517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1" name="Google Shape;1541;p72"/>
          <p:cNvSpPr/>
          <p:nvPr/>
        </p:nvSpPr>
        <p:spPr>
          <a:xfrm>
            <a:off x="1072350" y="366517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2" name="Google Shape;1542;p72"/>
          <p:cNvSpPr/>
          <p:nvPr/>
        </p:nvSpPr>
        <p:spPr>
          <a:xfrm>
            <a:off x="1302522" y="366517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3" name="Google Shape;1543;p72"/>
          <p:cNvSpPr/>
          <p:nvPr/>
        </p:nvSpPr>
        <p:spPr>
          <a:xfrm>
            <a:off x="1417609" y="366517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4" name="Google Shape;1544;p72"/>
          <p:cNvSpPr/>
          <p:nvPr/>
        </p:nvSpPr>
        <p:spPr>
          <a:xfrm>
            <a:off x="1647781" y="366517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5" name="Google Shape;1545;p72"/>
          <p:cNvSpPr/>
          <p:nvPr/>
        </p:nvSpPr>
        <p:spPr>
          <a:xfrm>
            <a:off x="1532695" y="366517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6" name="Google Shape;1546;p72"/>
          <p:cNvSpPr/>
          <p:nvPr/>
        </p:nvSpPr>
        <p:spPr>
          <a:xfrm>
            <a:off x="1762867" y="366517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7" name="Google Shape;1547;p72"/>
          <p:cNvSpPr/>
          <p:nvPr/>
        </p:nvSpPr>
        <p:spPr>
          <a:xfrm>
            <a:off x="1877953" y="366517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8" name="Google Shape;1548;p72"/>
          <p:cNvSpPr/>
          <p:nvPr/>
        </p:nvSpPr>
        <p:spPr>
          <a:xfrm>
            <a:off x="2108125" y="366517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9" name="Google Shape;1549;p72"/>
          <p:cNvSpPr/>
          <p:nvPr/>
        </p:nvSpPr>
        <p:spPr>
          <a:xfrm>
            <a:off x="1993039" y="366517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0" name="Google Shape;1550;p72"/>
          <p:cNvSpPr/>
          <p:nvPr/>
        </p:nvSpPr>
        <p:spPr>
          <a:xfrm>
            <a:off x="2223211" y="366517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1" name="Google Shape;1551;p72"/>
          <p:cNvSpPr/>
          <p:nvPr/>
        </p:nvSpPr>
        <p:spPr>
          <a:xfrm>
            <a:off x="957264" y="24908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2" name="Google Shape;1552;p72"/>
          <p:cNvSpPr/>
          <p:nvPr/>
        </p:nvSpPr>
        <p:spPr>
          <a:xfrm>
            <a:off x="1187436" y="24908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3" name="Google Shape;1553;p72"/>
          <p:cNvSpPr/>
          <p:nvPr/>
        </p:nvSpPr>
        <p:spPr>
          <a:xfrm>
            <a:off x="1072350" y="24908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4" name="Google Shape;1554;p72"/>
          <p:cNvSpPr/>
          <p:nvPr/>
        </p:nvSpPr>
        <p:spPr>
          <a:xfrm>
            <a:off x="1302522" y="24908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5" name="Google Shape;1555;p72"/>
          <p:cNvSpPr/>
          <p:nvPr/>
        </p:nvSpPr>
        <p:spPr>
          <a:xfrm>
            <a:off x="1417609" y="24908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6" name="Google Shape;1556;p72"/>
          <p:cNvSpPr/>
          <p:nvPr/>
        </p:nvSpPr>
        <p:spPr>
          <a:xfrm>
            <a:off x="1647781" y="24908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7" name="Google Shape;1557;p72"/>
          <p:cNvSpPr/>
          <p:nvPr/>
        </p:nvSpPr>
        <p:spPr>
          <a:xfrm>
            <a:off x="1532695" y="24908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8" name="Google Shape;1558;p72"/>
          <p:cNvSpPr/>
          <p:nvPr/>
        </p:nvSpPr>
        <p:spPr>
          <a:xfrm>
            <a:off x="1762867" y="24908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9" name="Google Shape;1559;p72"/>
          <p:cNvSpPr/>
          <p:nvPr/>
        </p:nvSpPr>
        <p:spPr>
          <a:xfrm>
            <a:off x="1877953" y="24908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0" name="Google Shape;1560;p72"/>
          <p:cNvSpPr/>
          <p:nvPr/>
        </p:nvSpPr>
        <p:spPr>
          <a:xfrm>
            <a:off x="2108125" y="24908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1" name="Google Shape;1561;p72"/>
          <p:cNvSpPr/>
          <p:nvPr/>
        </p:nvSpPr>
        <p:spPr>
          <a:xfrm>
            <a:off x="1993039" y="24908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2" name="Google Shape;1562;p72"/>
          <p:cNvSpPr/>
          <p:nvPr/>
        </p:nvSpPr>
        <p:spPr>
          <a:xfrm>
            <a:off x="2223211" y="24908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3" name="Google Shape;1563;p72"/>
          <p:cNvSpPr/>
          <p:nvPr/>
        </p:nvSpPr>
        <p:spPr>
          <a:xfrm>
            <a:off x="957277" y="6852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4" name="Google Shape;1564;p72"/>
          <p:cNvSpPr/>
          <p:nvPr/>
        </p:nvSpPr>
        <p:spPr>
          <a:xfrm>
            <a:off x="1187449" y="6852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5" name="Google Shape;1565;p72"/>
          <p:cNvSpPr/>
          <p:nvPr/>
        </p:nvSpPr>
        <p:spPr>
          <a:xfrm>
            <a:off x="1072363" y="6852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6" name="Google Shape;1566;p72"/>
          <p:cNvSpPr/>
          <p:nvPr/>
        </p:nvSpPr>
        <p:spPr>
          <a:xfrm>
            <a:off x="1302535" y="6852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7" name="Google Shape;1567;p72"/>
          <p:cNvSpPr/>
          <p:nvPr/>
        </p:nvSpPr>
        <p:spPr>
          <a:xfrm>
            <a:off x="1417621" y="6852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8" name="Google Shape;1568;p72"/>
          <p:cNvSpPr/>
          <p:nvPr/>
        </p:nvSpPr>
        <p:spPr>
          <a:xfrm>
            <a:off x="1647793" y="6852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9" name="Google Shape;1569;p72"/>
          <p:cNvSpPr/>
          <p:nvPr/>
        </p:nvSpPr>
        <p:spPr>
          <a:xfrm>
            <a:off x="1532707" y="6852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0" name="Google Shape;1570;p72"/>
          <p:cNvSpPr/>
          <p:nvPr/>
        </p:nvSpPr>
        <p:spPr>
          <a:xfrm>
            <a:off x="1762879" y="6852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1" name="Google Shape;1571;p72"/>
          <p:cNvSpPr/>
          <p:nvPr/>
        </p:nvSpPr>
        <p:spPr>
          <a:xfrm>
            <a:off x="1877965" y="6852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2" name="Google Shape;1572;p72"/>
          <p:cNvSpPr/>
          <p:nvPr/>
        </p:nvSpPr>
        <p:spPr>
          <a:xfrm>
            <a:off x="2108138" y="6852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3" name="Google Shape;1573;p72"/>
          <p:cNvSpPr/>
          <p:nvPr/>
        </p:nvSpPr>
        <p:spPr>
          <a:xfrm>
            <a:off x="1993052" y="6852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4" name="Google Shape;1574;p72"/>
          <p:cNvSpPr/>
          <p:nvPr/>
        </p:nvSpPr>
        <p:spPr>
          <a:xfrm>
            <a:off x="2223224" y="6852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5" name="Google Shape;1575;p72"/>
          <p:cNvSpPr/>
          <p:nvPr/>
        </p:nvSpPr>
        <p:spPr>
          <a:xfrm>
            <a:off x="3028800" y="3554025"/>
            <a:ext cx="530400" cy="509400"/>
          </a:xfrm>
          <a:prstGeom prst="ellipse">
            <a:avLst/>
          </a:prstGeom>
          <a:solidFill>
            <a:srgbClr val="FFE599"/>
          </a:solidFill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 </a:t>
            </a:r>
            <a:endParaRPr sz="1800"/>
          </a:p>
        </p:txBody>
      </p:sp>
      <p:sp>
        <p:nvSpPr>
          <p:cNvPr id="1576" name="Google Shape;1576;p72"/>
          <p:cNvSpPr/>
          <p:nvPr/>
        </p:nvSpPr>
        <p:spPr>
          <a:xfrm>
            <a:off x="3136468" y="3665328"/>
            <a:ext cx="315000" cy="286800"/>
          </a:xfrm>
          <a:prstGeom prst="ellipse">
            <a:avLst/>
          </a:prstGeom>
          <a:solidFill>
            <a:srgbClr val="FFE599"/>
          </a:solidFill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 </a:t>
            </a:r>
            <a:endParaRPr sz="1800"/>
          </a:p>
        </p:txBody>
      </p:sp>
      <p:cxnSp>
        <p:nvCxnSpPr>
          <p:cNvPr id="1577" name="Google Shape;1577;p72"/>
          <p:cNvCxnSpPr>
            <a:stCxn id="1576" idx="0"/>
            <a:endCxn id="1576" idx="4"/>
          </p:cNvCxnSpPr>
          <p:nvPr/>
        </p:nvCxnSpPr>
        <p:spPr>
          <a:xfrm>
            <a:off x="3293968" y="3665328"/>
            <a:ext cx="0" cy="286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78" name="Google Shape;1578;p72"/>
          <p:cNvCxnSpPr>
            <a:stCxn id="1576" idx="2"/>
            <a:endCxn id="1576" idx="6"/>
          </p:cNvCxnSpPr>
          <p:nvPr/>
        </p:nvCxnSpPr>
        <p:spPr>
          <a:xfrm>
            <a:off x="3136468" y="3808728"/>
            <a:ext cx="315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79" name="Google Shape;1579;p72"/>
          <p:cNvSpPr/>
          <p:nvPr/>
        </p:nvSpPr>
        <p:spPr>
          <a:xfrm>
            <a:off x="1608067" y="2083300"/>
            <a:ext cx="46500" cy="96600"/>
          </a:xfrm>
          <a:prstGeom prst="ellipse">
            <a:avLst/>
          </a:prstGeom>
          <a:solidFill>
            <a:srgbClr val="FFE599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0" name="Google Shape;1580;p72"/>
          <p:cNvSpPr/>
          <p:nvPr/>
        </p:nvSpPr>
        <p:spPr>
          <a:xfrm>
            <a:off x="1608079" y="2296150"/>
            <a:ext cx="46500" cy="96600"/>
          </a:xfrm>
          <a:prstGeom prst="ellipse">
            <a:avLst/>
          </a:prstGeom>
          <a:solidFill>
            <a:srgbClr val="FFE599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1" name="Google Shape;1581;p72"/>
          <p:cNvSpPr/>
          <p:nvPr/>
        </p:nvSpPr>
        <p:spPr>
          <a:xfrm>
            <a:off x="1608066" y="1870450"/>
            <a:ext cx="46500" cy="96600"/>
          </a:xfrm>
          <a:prstGeom prst="ellipse">
            <a:avLst/>
          </a:prstGeom>
          <a:solidFill>
            <a:srgbClr val="FFE599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2" name="Google Shape;1582;p72"/>
          <p:cNvSpPr/>
          <p:nvPr/>
        </p:nvSpPr>
        <p:spPr>
          <a:xfrm>
            <a:off x="1608067" y="1664950"/>
            <a:ext cx="46500" cy="96600"/>
          </a:xfrm>
          <a:prstGeom prst="ellipse">
            <a:avLst/>
          </a:prstGeom>
          <a:solidFill>
            <a:srgbClr val="FFE599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83" name="Google Shape;1583;p72"/>
          <p:cNvCxnSpPr>
            <a:stCxn id="1574" idx="3"/>
            <a:endCxn id="1575" idx="2"/>
          </p:cNvCxnSpPr>
          <p:nvPr/>
        </p:nvCxnSpPr>
        <p:spPr>
          <a:xfrm>
            <a:off x="2305424" y="828750"/>
            <a:ext cx="723300" cy="2979900"/>
          </a:xfrm>
          <a:prstGeom prst="curvedConnector3">
            <a:avLst>
              <a:gd fmla="val 50005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84" name="Google Shape;1584;p72"/>
          <p:cNvCxnSpPr>
            <a:stCxn id="1562" idx="3"/>
            <a:endCxn id="1575" idx="2"/>
          </p:cNvCxnSpPr>
          <p:nvPr/>
        </p:nvCxnSpPr>
        <p:spPr>
          <a:xfrm>
            <a:off x="2305411" y="2634350"/>
            <a:ext cx="723300" cy="1174500"/>
          </a:xfrm>
          <a:prstGeom prst="curvedConnector3">
            <a:avLst>
              <a:gd fmla="val 50006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85" name="Google Shape;1585;p72"/>
          <p:cNvCxnSpPr>
            <a:stCxn id="1538" idx="3"/>
            <a:endCxn id="1575" idx="2"/>
          </p:cNvCxnSpPr>
          <p:nvPr/>
        </p:nvCxnSpPr>
        <p:spPr>
          <a:xfrm flipH="1" rot="10800000">
            <a:off x="2370525" y="3808600"/>
            <a:ext cx="658200" cy="441000"/>
          </a:xfrm>
          <a:prstGeom prst="curvedConnector3">
            <a:avLst>
              <a:gd fmla="val 50006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86" name="Google Shape;1586;p72"/>
          <p:cNvSpPr/>
          <p:nvPr/>
        </p:nvSpPr>
        <p:spPr>
          <a:xfrm>
            <a:off x="3834350" y="2179900"/>
            <a:ext cx="4332900" cy="12909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EAD1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Decoder</a:t>
            </a:r>
            <a:endParaRPr/>
          </a:p>
        </p:txBody>
      </p:sp>
      <p:sp>
        <p:nvSpPr>
          <p:cNvPr id="1587" name="Google Shape;1587;p72"/>
          <p:cNvSpPr txBox="1"/>
          <p:nvPr/>
        </p:nvSpPr>
        <p:spPr>
          <a:xfrm>
            <a:off x="5365975" y="1361350"/>
            <a:ext cx="1269600" cy="4002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Answer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88" name="Google Shape;1588;p72"/>
          <p:cNvSpPr txBox="1"/>
          <p:nvPr/>
        </p:nvSpPr>
        <p:spPr>
          <a:xfrm>
            <a:off x="4940150" y="1761550"/>
            <a:ext cx="212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(Autoregressively)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89" name="Google Shape;1589;p72"/>
          <p:cNvSpPr/>
          <p:nvPr/>
        </p:nvSpPr>
        <p:spPr>
          <a:xfrm>
            <a:off x="5388027" y="366515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0" name="Google Shape;1590;p72"/>
          <p:cNvSpPr/>
          <p:nvPr/>
        </p:nvSpPr>
        <p:spPr>
          <a:xfrm>
            <a:off x="5618199" y="366515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1" name="Google Shape;1591;p72"/>
          <p:cNvSpPr/>
          <p:nvPr/>
        </p:nvSpPr>
        <p:spPr>
          <a:xfrm>
            <a:off x="5503113" y="366515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2" name="Google Shape;1592;p72"/>
          <p:cNvSpPr/>
          <p:nvPr/>
        </p:nvSpPr>
        <p:spPr>
          <a:xfrm>
            <a:off x="5733414" y="366517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3" name="Google Shape;1593;p72"/>
          <p:cNvSpPr/>
          <p:nvPr/>
        </p:nvSpPr>
        <p:spPr>
          <a:xfrm>
            <a:off x="5963586" y="366517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4" name="Google Shape;1594;p72"/>
          <p:cNvSpPr/>
          <p:nvPr/>
        </p:nvSpPr>
        <p:spPr>
          <a:xfrm>
            <a:off x="5848500" y="366517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5" name="Google Shape;1595;p72"/>
          <p:cNvSpPr/>
          <p:nvPr/>
        </p:nvSpPr>
        <p:spPr>
          <a:xfrm rot="5400000">
            <a:off x="6124758" y="3795976"/>
            <a:ext cx="46500" cy="25500"/>
          </a:xfrm>
          <a:prstGeom prst="ellipse">
            <a:avLst/>
          </a:prstGeom>
          <a:solidFill>
            <a:srgbClr val="FFE599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6" name="Google Shape;1596;p72"/>
          <p:cNvSpPr/>
          <p:nvPr/>
        </p:nvSpPr>
        <p:spPr>
          <a:xfrm rot="5400000">
            <a:off x="6068155" y="3795988"/>
            <a:ext cx="46500" cy="25500"/>
          </a:xfrm>
          <a:prstGeom prst="ellipse">
            <a:avLst/>
          </a:prstGeom>
          <a:solidFill>
            <a:srgbClr val="FFE599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7" name="Google Shape;1597;p72"/>
          <p:cNvSpPr/>
          <p:nvPr/>
        </p:nvSpPr>
        <p:spPr>
          <a:xfrm rot="5400000">
            <a:off x="6181361" y="3795975"/>
            <a:ext cx="46500" cy="25500"/>
          </a:xfrm>
          <a:prstGeom prst="ellipse">
            <a:avLst/>
          </a:prstGeom>
          <a:solidFill>
            <a:srgbClr val="FFE599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8" name="Google Shape;1598;p72"/>
          <p:cNvSpPr/>
          <p:nvPr/>
        </p:nvSpPr>
        <p:spPr>
          <a:xfrm rot="5400000">
            <a:off x="6236010" y="3795976"/>
            <a:ext cx="46500" cy="25500"/>
          </a:xfrm>
          <a:prstGeom prst="ellipse">
            <a:avLst/>
          </a:prstGeom>
          <a:solidFill>
            <a:srgbClr val="FFE599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9" name="Google Shape;1599;p72"/>
          <p:cNvSpPr/>
          <p:nvPr/>
        </p:nvSpPr>
        <p:spPr>
          <a:xfrm>
            <a:off x="6301152" y="366515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0" name="Google Shape;1600;p72"/>
          <p:cNvSpPr/>
          <p:nvPr/>
        </p:nvSpPr>
        <p:spPr>
          <a:xfrm>
            <a:off x="6531324" y="366515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1" name="Google Shape;1601;p72"/>
          <p:cNvSpPr/>
          <p:nvPr/>
        </p:nvSpPr>
        <p:spPr>
          <a:xfrm>
            <a:off x="6416238" y="366515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2" name="Google Shape;1602;p72"/>
          <p:cNvSpPr/>
          <p:nvPr/>
        </p:nvSpPr>
        <p:spPr>
          <a:xfrm>
            <a:off x="6919825" y="399150"/>
            <a:ext cx="1478400" cy="685200"/>
          </a:xfrm>
          <a:prstGeom prst="wedgeRoundRectCallout">
            <a:avLst>
              <a:gd fmla="val -20833" name="adj1"/>
              <a:gd fmla="val 62500" name="adj2"/>
              <a:gd fmla="val 0" name="adj3"/>
            </a:avLst>
          </a:prstGeom>
          <a:solidFill>
            <a:srgbClr val="EA9999"/>
          </a:solidFill>
          <a:ln cap="flat" cmpd="sng" w="9525">
            <a:solidFill>
              <a:srgbClr val="EA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Initialised with weights from model trained on Natural Questions</a:t>
            </a:r>
            <a:endParaRPr sz="10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606" name="Shape 1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" name="Google Shape;1607;p73"/>
          <p:cNvSpPr txBox="1"/>
          <p:nvPr>
            <p:ph type="title"/>
          </p:nvPr>
        </p:nvSpPr>
        <p:spPr>
          <a:xfrm>
            <a:off x="0" y="0"/>
            <a:ext cx="7688400" cy="68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40">
                <a:solidFill>
                  <a:schemeClr val="accent2"/>
                </a:solidFill>
              </a:rPr>
              <a:t>FiD-eff (Weights from FiD-NQ)</a:t>
            </a:r>
            <a:endParaRPr sz="2640">
              <a:solidFill>
                <a:schemeClr val="accen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6">
                <a:solidFill>
                  <a:srgbClr val="9E9E9E"/>
                </a:solidFill>
              </a:rPr>
              <a:t>Results on NQQA and HpQA </a:t>
            </a:r>
            <a:r>
              <a:rPr lang="en" sz="2306">
                <a:solidFill>
                  <a:srgbClr val="9E9E9E"/>
                </a:solidFill>
              </a:rPr>
              <a:t>(F1/EM(Latency))</a:t>
            </a:r>
            <a:r>
              <a:rPr lang="en" sz="2306">
                <a:solidFill>
                  <a:srgbClr val="9E9E9E"/>
                </a:solidFill>
              </a:rPr>
              <a:t> </a:t>
            </a:r>
            <a:endParaRPr sz="2306">
              <a:solidFill>
                <a:schemeClr val="accent2"/>
              </a:solidFill>
            </a:endParaRPr>
          </a:p>
        </p:txBody>
      </p:sp>
      <p:graphicFrame>
        <p:nvGraphicFramePr>
          <p:cNvPr id="1608" name="Google Shape;1608;p73"/>
          <p:cNvGraphicFramePr/>
          <p:nvPr/>
        </p:nvGraphicFramePr>
        <p:xfrm>
          <a:off x="653163" y="813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{F6EC28E8-ABD2-47BF-8E0E-D12825FEBC13}</a:tableStyleId>
              </a:tblPr>
              <a:tblGrid>
                <a:gridCol w="1306275"/>
                <a:gridCol w="1306275"/>
                <a:gridCol w="1306275"/>
                <a:gridCol w="1306275"/>
                <a:gridCol w="1306275"/>
                <a:gridCol w="1306275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C27BA0"/>
                          </a:solidFill>
                        </a:rPr>
                        <a:t>k</a:t>
                      </a:r>
                      <a:endParaRPr sz="800">
                        <a:solidFill>
                          <a:srgbClr val="C27BA0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C27BA0"/>
                          </a:solidFill>
                        </a:rPr>
                        <a:t>Full</a:t>
                      </a:r>
                      <a:endParaRPr>
                        <a:solidFill>
                          <a:srgbClr val="C27BA0"/>
                        </a:solidFill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C27BA0"/>
                          </a:solidFill>
                        </a:rPr>
                        <a:t>128</a:t>
                      </a:r>
                      <a:endParaRPr>
                        <a:solidFill>
                          <a:srgbClr val="C27BA0"/>
                        </a:solidFill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C27BA0"/>
                          </a:solidFill>
                        </a:rPr>
                        <a:t>64</a:t>
                      </a:r>
                      <a:endParaRPr>
                        <a:solidFill>
                          <a:srgbClr val="C27BA0"/>
                        </a:solidFill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C27BA0"/>
                          </a:solidFill>
                        </a:rPr>
                        <a:t>32</a:t>
                      </a:r>
                      <a:endParaRPr>
                        <a:solidFill>
                          <a:srgbClr val="C27BA0"/>
                        </a:solidFill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C27BA0"/>
                          </a:solidFill>
                        </a:rPr>
                        <a:t>16</a:t>
                      </a:r>
                      <a:endParaRPr>
                        <a:solidFill>
                          <a:srgbClr val="C27BA0"/>
                        </a:solidFill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C27BA0"/>
                          </a:solidFill>
                        </a:rPr>
                        <a:t>NQ(DPR) 10 Passages </a:t>
                      </a:r>
                      <a:endParaRPr sz="800">
                        <a:solidFill>
                          <a:srgbClr val="C27BA0"/>
                        </a:solidFill>
                      </a:endParaRPr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accent1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49.18/40.28</a:t>
                      </a:r>
                      <a:endParaRPr sz="1000">
                        <a:solidFill>
                          <a:schemeClr val="accent1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accent1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(8.28ms)</a:t>
                      </a:r>
                      <a:endParaRPr sz="1000">
                        <a:solidFill>
                          <a:schemeClr val="accent1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accent1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49</a:t>
                      </a:r>
                      <a:r>
                        <a:rPr lang="en" sz="1000">
                          <a:solidFill>
                            <a:schemeClr val="accent1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.18/40.28</a:t>
                      </a:r>
                      <a:endParaRPr sz="1000">
                        <a:solidFill>
                          <a:schemeClr val="accent1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accent1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(8ms)</a:t>
                      </a:r>
                      <a:endParaRPr sz="1000">
                        <a:solidFill>
                          <a:schemeClr val="accent1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accent1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40.77/33.48</a:t>
                      </a:r>
                      <a:endParaRPr sz="1000">
                        <a:solidFill>
                          <a:schemeClr val="accent1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accent1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(7.56ms)</a:t>
                      </a:r>
                      <a:endParaRPr sz="1000">
                        <a:solidFill>
                          <a:schemeClr val="accent1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accent1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27.71/20.91</a:t>
                      </a:r>
                      <a:endParaRPr sz="1000">
                        <a:solidFill>
                          <a:schemeClr val="accent1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accent1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(7.38ms)</a:t>
                      </a:r>
                      <a:endParaRPr sz="1000">
                        <a:solidFill>
                          <a:schemeClr val="accent1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accent1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11.13/5.54</a:t>
                      </a:r>
                      <a:endParaRPr sz="1000">
                        <a:solidFill>
                          <a:schemeClr val="accent1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accent1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(7.26ms)</a:t>
                      </a:r>
                      <a:endParaRPr sz="1000">
                        <a:solidFill>
                          <a:schemeClr val="accent1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C27BA0"/>
                          </a:solidFill>
                        </a:rPr>
                        <a:t>NQ(DPR) 25 Passages </a:t>
                      </a:r>
                      <a:endParaRPr sz="800">
                        <a:solidFill>
                          <a:srgbClr val="C27BA0"/>
                        </a:solidFill>
                      </a:endParaRPr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accent1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50.89/41.90</a:t>
                      </a:r>
                      <a:endParaRPr sz="1000">
                        <a:solidFill>
                          <a:schemeClr val="accent1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accent1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(24ms)</a:t>
                      </a:r>
                      <a:endParaRPr sz="1000">
                        <a:solidFill>
                          <a:schemeClr val="accent1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accent1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50.89/41.90</a:t>
                      </a:r>
                      <a:endParaRPr sz="1000">
                        <a:solidFill>
                          <a:schemeClr val="accent1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accent1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(20ms)</a:t>
                      </a:r>
                      <a:endParaRPr sz="1000">
                        <a:solidFill>
                          <a:schemeClr val="accent1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accent1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40.30/34.71</a:t>
                      </a:r>
                      <a:endParaRPr sz="1000">
                        <a:solidFill>
                          <a:schemeClr val="accent1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accent1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(18.8ms)</a:t>
                      </a:r>
                      <a:endParaRPr sz="1000">
                        <a:solidFill>
                          <a:schemeClr val="accent1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accent1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30.31/23.11</a:t>
                      </a:r>
                      <a:endParaRPr sz="1000">
                        <a:solidFill>
                          <a:schemeClr val="accent1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accent1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(18.2ms)</a:t>
                      </a:r>
                      <a:endParaRPr sz="1000">
                        <a:solidFill>
                          <a:schemeClr val="accent1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accent1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12.63/7.29</a:t>
                      </a:r>
                      <a:endParaRPr sz="1000">
                        <a:solidFill>
                          <a:schemeClr val="accent1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accent1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(18ms)</a:t>
                      </a:r>
                      <a:endParaRPr sz="1000">
                        <a:solidFill>
                          <a:schemeClr val="accent1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C27BA0"/>
                          </a:solidFill>
                        </a:rPr>
                        <a:t>NQ(DPR) 50 Passages </a:t>
                      </a:r>
                      <a:endParaRPr sz="800">
                        <a:solidFill>
                          <a:srgbClr val="C27BA0"/>
                        </a:solidFill>
                      </a:endParaRPr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accent1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51.76/42.30</a:t>
                      </a:r>
                      <a:endParaRPr sz="1000">
                        <a:solidFill>
                          <a:schemeClr val="accent1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accent1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(48ms)</a:t>
                      </a:r>
                      <a:endParaRPr sz="1000">
                        <a:solidFill>
                          <a:schemeClr val="accent1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accent1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51.76/42.30</a:t>
                      </a:r>
                      <a:endParaRPr sz="1000">
                        <a:solidFill>
                          <a:schemeClr val="accent1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accent1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(40ms)</a:t>
                      </a:r>
                      <a:endParaRPr sz="1000">
                        <a:solidFill>
                          <a:schemeClr val="accent1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accent1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41.11/35.23</a:t>
                      </a:r>
                      <a:endParaRPr sz="1000">
                        <a:solidFill>
                          <a:schemeClr val="accent1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accent1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(39.2ms)</a:t>
                      </a:r>
                      <a:endParaRPr sz="1000">
                        <a:solidFill>
                          <a:schemeClr val="accent1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accent1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31.25/23.89</a:t>
                      </a:r>
                      <a:endParaRPr sz="1000">
                        <a:solidFill>
                          <a:schemeClr val="accent1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accent1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(39ms)</a:t>
                      </a:r>
                      <a:endParaRPr sz="1000">
                        <a:solidFill>
                          <a:schemeClr val="accent1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accent1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13.02/8.33</a:t>
                      </a:r>
                      <a:endParaRPr sz="1000">
                        <a:solidFill>
                          <a:schemeClr val="accent1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accent1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(38.9ms)</a:t>
                      </a:r>
                      <a:endParaRPr sz="1000">
                        <a:solidFill>
                          <a:schemeClr val="accent1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C27BA0"/>
                          </a:solidFill>
                        </a:rPr>
                        <a:t>HpQA 10 Passages</a:t>
                      </a:r>
                      <a:endParaRPr sz="800">
                        <a:solidFill>
                          <a:srgbClr val="C27BA0"/>
                        </a:solidFill>
                      </a:endParaRPr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accent1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38.98/27.77</a:t>
                      </a:r>
                      <a:endParaRPr sz="1000">
                        <a:solidFill>
                          <a:schemeClr val="accent1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accent1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(17ms)</a:t>
                      </a:r>
                      <a:endParaRPr sz="1000">
                        <a:solidFill>
                          <a:schemeClr val="accent1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accent1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37.80/26.97</a:t>
                      </a:r>
                      <a:endParaRPr sz="1000">
                        <a:solidFill>
                          <a:schemeClr val="accent1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accent1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(16.2ms)</a:t>
                      </a:r>
                      <a:endParaRPr sz="1000">
                        <a:solidFill>
                          <a:schemeClr val="accent1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accent1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30.35/21.13</a:t>
                      </a:r>
                      <a:endParaRPr sz="1000">
                        <a:solidFill>
                          <a:schemeClr val="accent1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accent1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(15.6ms)</a:t>
                      </a:r>
                      <a:endParaRPr sz="1000">
                        <a:solidFill>
                          <a:schemeClr val="accent1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accent1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18.24/11.51</a:t>
                      </a:r>
                      <a:endParaRPr sz="1000">
                        <a:solidFill>
                          <a:schemeClr val="accent1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accent1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(15.2ms)</a:t>
                      </a:r>
                      <a:endParaRPr sz="1000">
                        <a:solidFill>
                          <a:schemeClr val="accent1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accent1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1.77/3.38</a:t>
                      </a:r>
                      <a:endParaRPr sz="1000">
                        <a:solidFill>
                          <a:schemeClr val="accent1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accent1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(15ms)</a:t>
                      </a:r>
                      <a:endParaRPr sz="1000">
                        <a:solidFill>
                          <a:schemeClr val="accent1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1609" name="Google Shape;1609;p73"/>
          <p:cNvPicPr preferRelativeResize="0"/>
          <p:nvPr/>
        </p:nvPicPr>
        <p:blipFill rotWithShape="1">
          <a:blip r:embed="rId3">
            <a:alphaModFix/>
          </a:blip>
          <a:srcRect b="0" l="1136" r="0" t="0"/>
          <a:stretch/>
        </p:blipFill>
        <p:spPr>
          <a:xfrm>
            <a:off x="5332175" y="3177100"/>
            <a:ext cx="3158650" cy="18313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10" name="Google Shape;1610;p73"/>
          <p:cNvCxnSpPr/>
          <p:nvPr/>
        </p:nvCxnSpPr>
        <p:spPr>
          <a:xfrm>
            <a:off x="6277775" y="3245900"/>
            <a:ext cx="0" cy="1655100"/>
          </a:xfrm>
          <a:prstGeom prst="straightConnector1">
            <a:avLst/>
          </a:prstGeom>
          <a:noFill/>
          <a:ln cap="flat" cmpd="sng" w="9525">
            <a:solidFill>
              <a:srgbClr val="F9CB9C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1611" name="Google Shape;1611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3174" y="3177087"/>
            <a:ext cx="3158651" cy="1831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615" name="Shape 1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6" name="Google Shape;1616;p74"/>
          <p:cNvSpPr txBox="1"/>
          <p:nvPr>
            <p:ph type="title"/>
          </p:nvPr>
        </p:nvSpPr>
        <p:spPr>
          <a:xfrm>
            <a:off x="0" y="0"/>
            <a:ext cx="7688400" cy="68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40">
                <a:solidFill>
                  <a:schemeClr val="accent2"/>
                </a:solidFill>
              </a:rPr>
              <a:t>Encoder Decoder Analogy</a:t>
            </a:r>
            <a:endParaRPr sz="2640">
              <a:solidFill>
                <a:schemeClr val="accent2"/>
              </a:solidFill>
            </a:endParaRPr>
          </a:p>
        </p:txBody>
      </p:sp>
      <p:sp>
        <p:nvSpPr>
          <p:cNvPr id="1617" name="Google Shape;1617;p74"/>
          <p:cNvSpPr/>
          <p:nvPr/>
        </p:nvSpPr>
        <p:spPr>
          <a:xfrm>
            <a:off x="905913" y="2826825"/>
            <a:ext cx="555000" cy="984600"/>
          </a:xfrm>
          <a:prstGeom prst="roundRect">
            <a:avLst>
              <a:gd fmla="val 36999" name="adj"/>
            </a:avLst>
          </a:prstGeom>
          <a:solidFill>
            <a:srgbClr val="EAD1DC"/>
          </a:solidFill>
          <a:ln cap="flat" cmpd="sng" w="76200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8" name="Google Shape;1618;p74"/>
          <p:cNvSpPr/>
          <p:nvPr/>
        </p:nvSpPr>
        <p:spPr>
          <a:xfrm>
            <a:off x="905925" y="2826825"/>
            <a:ext cx="555000" cy="265200"/>
          </a:xfrm>
          <a:prstGeom prst="roundRect">
            <a:avLst>
              <a:gd fmla="val 0" name="adj"/>
            </a:avLst>
          </a:prstGeom>
          <a:solidFill>
            <a:srgbClr val="EFEFEF"/>
          </a:solidFill>
          <a:ln cap="flat" cmpd="sng" w="76200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9" name="Google Shape;1619;p74"/>
          <p:cNvSpPr/>
          <p:nvPr/>
        </p:nvSpPr>
        <p:spPr>
          <a:xfrm>
            <a:off x="2134314" y="2826825"/>
            <a:ext cx="555000" cy="984600"/>
          </a:xfrm>
          <a:prstGeom prst="roundRect">
            <a:avLst>
              <a:gd fmla="val 36999" name="adj"/>
            </a:avLst>
          </a:prstGeom>
          <a:solidFill>
            <a:srgbClr val="EAD1DC"/>
          </a:solidFill>
          <a:ln cap="flat" cmpd="sng" w="76200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0" name="Google Shape;1620;p74"/>
          <p:cNvSpPr/>
          <p:nvPr/>
        </p:nvSpPr>
        <p:spPr>
          <a:xfrm>
            <a:off x="2134325" y="2826825"/>
            <a:ext cx="555000" cy="265200"/>
          </a:xfrm>
          <a:prstGeom prst="roundRect">
            <a:avLst>
              <a:gd fmla="val 0" name="adj"/>
            </a:avLst>
          </a:prstGeom>
          <a:solidFill>
            <a:srgbClr val="EFEFEF"/>
          </a:solidFill>
          <a:ln cap="flat" cmpd="sng" w="76200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1" name="Google Shape;1621;p74"/>
          <p:cNvSpPr/>
          <p:nvPr/>
        </p:nvSpPr>
        <p:spPr>
          <a:xfrm>
            <a:off x="3362713" y="2826825"/>
            <a:ext cx="555000" cy="984600"/>
          </a:xfrm>
          <a:prstGeom prst="roundRect">
            <a:avLst>
              <a:gd fmla="val 36999" name="adj"/>
            </a:avLst>
          </a:prstGeom>
          <a:solidFill>
            <a:srgbClr val="EAD1DC"/>
          </a:solidFill>
          <a:ln cap="flat" cmpd="sng" w="76200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2" name="Google Shape;1622;p74"/>
          <p:cNvSpPr/>
          <p:nvPr/>
        </p:nvSpPr>
        <p:spPr>
          <a:xfrm>
            <a:off x="3362725" y="2826825"/>
            <a:ext cx="555000" cy="265200"/>
          </a:xfrm>
          <a:prstGeom prst="roundRect">
            <a:avLst>
              <a:gd fmla="val 0" name="adj"/>
            </a:avLst>
          </a:prstGeom>
          <a:solidFill>
            <a:srgbClr val="EFEFEF"/>
          </a:solidFill>
          <a:ln cap="flat" cmpd="sng" w="76200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3" name="Google Shape;1623;p74"/>
          <p:cNvSpPr/>
          <p:nvPr/>
        </p:nvSpPr>
        <p:spPr>
          <a:xfrm rot="10800000">
            <a:off x="5344688" y="1317775"/>
            <a:ext cx="555000" cy="984600"/>
          </a:xfrm>
          <a:prstGeom prst="roundRect">
            <a:avLst>
              <a:gd fmla="val 36999" name="adj"/>
            </a:avLst>
          </a:prstGeom>
          <a:solidFill>
            <a:srgbClr val="EFEFEF"/>
          </a:solidFill>
          <a:ln cap="flat" cmpd="sng" w="76200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4" name="Google Shape;1624;p74"/>
          <p:cNvSpPr/>
          <p:nvPr/>
        </p:nvSpPr>
        <p:spPr>
          <a:xfrm rot="10800000">
            <a:off x="5344700" y="1662169"/>
            <a:ext cx="555000" cy="640200"/>
          </a:xfrm>
          <a:prstGeom prst="roundRect">
            <a:avLst>
              <a:gd fmla="val 0" name="adj"/>
            </a:avLst>
          </a:prstGeom>
          <a:solidFill>
            <a:srgbClr val="EAD1DC"/>
          </a:solidFill>
          <a:ln cap="flat" cmpd="sng" w="76200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5" name="Google Shape;1625;p74"/>
          <p:cNvSpPr/>
          <p:nvPr/>
        </p:nvSpPr>
        <p:spPr>
          <a:xfrm rot="10800000">
            <a:off x="6454688" y="1317775"/>
            <a:ext cx="555000" cy="984600"/>
          </a:xfrm>
          <a:prstGeom prst="roundRect">
            <a:avLst>
              <a:gd fmla="val 36999" name="adj"/>
            </a:avLst>
          </a:prstGeom>
          <a:solidFill>
            <a:srgbClr val="EFEFEF"/>
          </a:solidFill>
          <a:ln cap="flat" cmpd="sng" w="76200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6" name="Google Shape;1626;p74"/>
          <p:cNvSpPr/>
          <p:nvPr/>
        </p:nvSpPr>
        <p:spPr>
          <a:xfrm rot="10800000">
            <a:off x="6454700" y="1662169"/>
            <a:ext cx="555000" cy="640200"/>
          </a:xfrm>
          <a:prstGeom prst="roundRect">
            <a:avLst>
              <a:gd fmla="val 0" name="adj"/>
            </a:avLst>
          </a:prstGeom>
          <a:solidFill>
            <a:srgbClr val="EAD1DC"/>
          </a:solidFill>
          <a:ln cap="flat" cmpd="sng" w="76200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7" name="Google Shape;1627;p74"/>
          <p:cNvSpPr/>
          <p:nvPr/>
        </p:nvSpPr>
        <p:spPr>
          <a:xfrm rot="10800000">
            <a:off x="7564688" y="1317775"/>
            <a:ext cx="555000" cy="984600"/>
          </a:xfrm>
          <a:prstGeom prst="roundRect">
            <a:avLst>
              <a:gd fmla="val 36999" name="adj"/>
            </a:avLst>
          </a:prstGeom>
          <a:solidFill>
            <a:srgbClr val="EFEFEF"/>
          </a:solidFill>
          <a:ln cap="flat" cmpd="sng" w="76200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8" name="Google Shape;1628;p74"/>
          <p:cNvSpPr/>
          <p:nvPr/>
        </p:nvSpPr>
        <p:spPr>
          <a:xfrm rot="10800000">
            <a:off x="7564700" y="1662169"/>
            <a:ext cx="555000" cy="640200"/>
          </a:xfrm>
          <a:prstGeom prst="roundRect">
            <a:avLst>
              <a:gd fmla="val 0" name="adj"/>
            </a:avLst>
          </a:prstGeom>
          <a:solidFill>
            <a:srgbClr val="EAD1DC"/>
          </a:solidFill>
          <a:ln cap="flat" cmpd="sng" w="76200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9" name="Google Shape;1629;p74"/>
          <p:cNvSpPr/>
          <p:nvPr/>
        </p:nvSpPr>
        <p:spPr>
          <a:xfrm>
            <a:off x="4768538" y="2259588"/>
            <a:ext cx="3927300" cy="12909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Decoder</a:t>
            </a:r>
            <a:endParaRPr/>
          </a:p>
        </p:txBody>
      </p:sp>
      <p:sp>
        <p:nvSpPr>
          <p:cNvPr id="1630" name="Google Shape;1630;p74"/>
          <p:cNvSpPr/>
          <p:nvPr/>
        </p:nvSpPr>
        <p:spPr>
          <a:xfrm>
            <a:off x="448163" y="1648663"/>
            <a:ext cx="3927300" cy="12909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 cap="flat" cmpd="sng" w="9525">
            <a:solidFill>
              <a:srgbClr val="FFE5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Encoder</a:t>
            </a:r>
            <a:endParaRPr/>
          </a:p>
        </p:txBody>
      </p:sp>
      <p:sp>
        <p:nvSpPr>
          <p:cNvPr id="1631" name="Google Shape;1631;p74"/>
          <p:cNvSpPr/>
          <p:nvPr/>
        </p:nvSpPr>
        <p:spPr>
          <a:xfrm rot="-2700000">
            <a:off x="1129319" y="2953468"/>
            <a:ext cx="108187" cy="117521"/>
          </a:xfrm>
          <a:prstGeom prst="teardrop">
            <a:avLst>
              <a:gd fmla="val 104236" name="adj"/>
            </a:avLst>
          </a:prstGeom>
          <a:solidFill>
            <a:srgbClr val="EAD1DC"/>
          </a:solidFill>
          <a:ln cap="flat" cmpd="sng" w="9525">
            <a:solidFill>
              <a:srgbClr val="EAD1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2" name="Google Shape;1632;p74"/>
          <p:cNvSpPr/>
          <p:nvPr/>
        </p:nvSpPr>
        <p:spPr>
          <a:xfrm rot="-2700000">
            <a:off x="1129319" y="3157368"/>
            <a:ext cx="108187" cy="117521"/>
          </a:xfrm>
          <a:prstGeom prst="teardrop">
            <a:avLst>
              <a:gd fmla="val 104236" name="adj"/>
            </a:avLst>
          </a:prstGeom>
          <a:solidFill>
            <a:srgbClr val="EAD1DC"/>
          </a:solidFill>
          <a:ln cap="flat" cmpd="sng" w="9525">
            <a:solidFill>
              <a:srgbClr val="EAD1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3" name="Google Shape;1633;p74"/>
          <p:cNvSpPr/>
          <p:nvPr/>
        </p:nvSpPr>
        <p:spPr>
          <a:xfrm rot="-2700000">
            <a:off x="1129319" y="3361268"/>
            <a:ext cx="108187" cy="117521"/>
          </a:xfrm>
          <a:prstGeom prst="teardrop">
            <a:avLst>
              <a:gd fmla="val 104236" name="adj"/>
            </a:avLst>
          </a:prstGeom>
          <a:solidFill>
            <a:srgbClr val="EAD1DC"/>
          </a:solidFill>
          <a:ln cap="flat" cmpd="sng" w="9525">
            <a:solidFill>
              <a:srgbClr val="EAD1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4" name="Google Shape;1634;p74"/>
          <p:cNvSpPr/>
          <p:nvPr/>
        </p:nvSpPr>
        <p:spPr>
          <a:xfrm rot="-2700000">
            <a:off x="2357719" y="2953468"/>
            <a:ext cx="108187" cy="117521"/>
          </a:xfrm>
          <a:prstGeom prst="teardrop">
            <a:avLst>
              <a:gd fmla="val 104236" name="adj"/>
            </a:avLst>
          </a:prstGeom>
          <a:solidFill>
            <a:srgbClr val="EAD1DC"/>
          </a:solidFill>
          <a:ln cap="flat" cmpd="sng" w="9525">
            <a:solidFill>
              <a:srgbClr val="EAD1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5" name="Google Shape;1635;p74"/>
          <p:cNvSpPr/>
          <p:nvPr/>
        </p:nvSpPr>
        <p:spPr>
          <a:xfrm rot="-2700000">
            <a:off x="2357719" y="3157368"/>
            <a:ext cx="108187" cy="117521"/>
          </a:xfrm>
          <a:prstGeom prst="teardrop">
            <a:avLst>
              <a:gd fmla="val 104236" name="adj"/>
            </a:avLst>
          </a:prstGeom>
          <a:solidFill>
            <a:srgbClr val="EAD1DC"/>
          </a:solidFill>
          <a:ln cap="flat" cmpd="sng" w="9525">
            <a:solidFill>
              <a:srgbClr val="EAD1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6" name="Google Shape;1636;p74"/>
          <p:cNvSpPr/>
          <p:nvPr/>
        </p:nvSpPr>
        <p:spPr>
          <a:xfrm rot="-2700000">
            <a:off x="2357719" y="3361268"/>
            <a:ext cx="108187" cy="117521"/>
          </a:xfrm>
          <a:prstGeom prst="teardrop">
            <a:avLst>
              <a:gd fmla="val 104236" name="adj"/>
            </a:avLst>
          </a:prstGeom>
          <a:solidFill>
            <a:srgbClr val="EAD1DC"/>
          </a:solidFill>
          <a:ln cap="flat" cmpd="sng" w="9525">
            <a:solidFill>
              <a:srgbClr val="EAD1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7" name="Google Shape;1637;p74"/>
          <p:cNvSpPr/>
          <p:nvPr/>
        </p:nvSpPr>
        <p:spPr>
          <a:xfrm rot="-2700000">
            <a:off x="3586131" y="2953468"/>
            <a:ext cx="108187" cy="117521"/>
          </a:xfrm>
          <a:prstGeom prst="teardrop">
            <a:avLst>
              <a:gd fmla="val 104236" name="adj"/>
            </a:avLst>
          </a:prstGeom>
          <a:solidFill>
            <a:srgbClr val="EAD1DC"/>
          </a:solidFill>
          <a:ln cap="flat" cmpd="sng" w="9525">
            <a:solidFill>
              <a:srgbClr val="EAD1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8" name="Google Shape;1638;p74"/>
          <p:cNvSpPr/>
          <p:nvPr/>
        </p:nvSpPr>
        <p:spPr>
          <a:xfrm rot="-2700000">
            <a:off x="3586119" y="3157368"/>
            <a:ext cx="108187" cy="117521"/>
          </a:xfrm>
          <a:prstGeom prst="teardrop">
            <a:avLst>
              <a:gd fmla="val 104236" name="adj"/>
            </a:avLst>
          </a:prstGeom>
          <a:solidFill>
            <a:srgbClr val="EAD1DC"/>
          </a:solidFill>
          <a:ln cap="flat" cmpd="sng" w="9525">
            <a:solidFill>
              <a:srgbClr val="EAD1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9" name="Google Shape;1639;p74"/>
          <p:cNvSpPr/>
          <p:nvPr/>
        </p:nvSpPr>
        <p:spPr>
          <a:xfrm rot="-2700000">
            <a:off x="3586119" y="3361268"/>
            <a:ext cx="108187" cy="117521"/>
          </a:xfrm>
          <a:prstGeom prst="teardrop">
            <a:avLst>
              <a:gd fmla="val 104236" name="adj"/>
            </a:avLst>
          </a:prstGeom>
          <a:solidFill>
            <a:srgbClr val="EAD1DC"/>
          </a:solidFill>
          <a:ln cap="flat" cmpd="sng" w="9525">
            <a:solidFill>
              <a:srgbClr val="EAD1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643" name="Shape 1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4" name="Google Shape;1644;p75"/>
          <p:cNvSpPr txBox="1"/>
          <p:nvPr>
            <p:ph type="title"/>
          </p:nvPr>
        </p:nvSpPr>
        <p:spPr>
          <a:xfrm>
            <a:off x="0" y="0"/>
            <a:ext cx="7688400" cy="68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40">
                <a:solidFill>
                  <a:schemeClr val="accent2"/>
                </a:solidFill>
              </a:rPr>
              <a:t>Encoder Decoder Analogy</a:t>
            </a:r>
            <a:endParaRPr sz="2640">
              <a:solidFill>
                <a:schemeClr val="accent2"/>
              </a:solidFill>
            </a:endParaRPr>
          </a:p>
        </p:txBody>
      </p:sp>
      <p:sp>
        <p:nvSpPr>
          <p:cNvPr id="1645" name="Google Shape;1645;p75"/>
          <p:cNvSpPr/>
          <p:nvPr/>
        </p:nvSpPr>
        <p:spPr>
          <a:xfrm>
            <a:off x="905925" y="2826825"/>
            <a:ext cx="555000" cy="61200"/>
          </a:xfrm>
          <a:prstGeom prst="roundRect">
            <a:avLst>
              <a:gd fmla="val 0" name="adj"/>
            </a:avLst>
          </a:prstGeom>
          <a:solidFill>
            <a:srgbClr val="EFEFEF"/>
          </a:solidFill>
          <a:ln cap="flat" cmpd="sng" w="76200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6" name="Google Shape;1646;p75"/>
          <p:cNvSpPr/>
          <p:nvPr/>
        </p:nvSpPr>
        <p:spPr>
          <a:xfrm>
            <a:off x="2134325" y="2826825"/>
            <a:ext cx="555000" cy="61200"/>
          </a:xfrm>
          <a:prstGeom prst="roundRect">
            <a:avLst>
              <a:gd fmla="val 0" name="adj"/>
            </a:avLst>
          </a:prstGeom>
          <a:solidFill>
            <a:srgbClr val="EFEFEF"/>
          </a:solidFill>
          <a:ln cap="flat" cmpd="sng" w="76200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7" name="Google Shape;1647;p75"/>
          <p:cNvSpPr/>
          <p:nvPr/>
        </p:nvSpPr>
        <p:spPr>
          <a:xfrm>
            <a:off x="3362725" y="2826825"/>
            <a:ext cx="555000" cy="61200"/>
          </a:xfrm>
          <a:prstGeom prst="roundRect">
            <a:avLst>
              <a:gd fmla="val 0" name="adj"/>
            </a:avLst>
          </a:prstGeom>
          <a:solidFill>
            <a:srgbClr val="EFEFEF"/>
          </a:solidFill>
          <a:ln cap="flat" cmpd="sng" w="76200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48" name="Google Shape;1648;p75"/>
          <p:cNvGrpSpPr/>
          <p:nvPr/>
        </p:nvGrpSpPr>
        <p:grpSpPr>
          <a:xfrm>
            <a:off x="5344700" y="1631575"/>
            <a:ext cx="2775000" cy="670800"/>
            <a:chOff x="5344700" y="1631575"/>
            <a:chExt cx="2775000" cy="670800"/>
          </a:xfrm>
        </p:grpSpPr>
        <p:sp>
          <p:nvSpPr>
            <p:cNvPr id="1649" name="Google Shape;1649;p75"/>
            <p:cNvSpPr/>
            <p:nvPr/>
          </p:nvSpPr>
          <p:spPr>
            <a:xfrm rot="10800000">
              <a:off x="5344700" y="1631575"/>
              <a:ext cx="555000" cy="670800"/>
            </a:xfrm>
            <a:prstGeom prst="roundRect">
              <a:avLst>
                <a:gd fmla="val 36999" name="adj"/>
              </a:avLst>
            </a:prstGeom>
            <a:solidFill>
              <a:srgbClr val="EFEFEF"/>
            </a:solidFill>
            <a:ln cap="flat" cmpd="sng" w="76200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0" name="Google Shape;1650;p75"/>
            <p:cNvSpPr/>
            <p:nvPr/>
          </p:nvSpPr>
          <p:spPr>
            <a:xfrm rot="10800000">
              <a:off x="5344712" y="1705967"/>
              <a:ext cx="555000" cy="596400"/>
            </a:xfrm>
            <a:prstGeom prst="roundRect">
              <a:avLst>
                <a:gd fmla="val 0" name="adj"/>
              </a:avLst>
            </a:prstGeom>
            <a:solidFill>
              <a:srgbClr val="EAD1DC"/>
            </a:solidFill>
            <a:ln cap="flat" cmpd="sng" w="76200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1" name="Google Shape;1651;p75"/>
            <p:cNvSpPr/>
            <p:nvPr/>
          </p:nvSpPr>
          <p:spPr>
            <a:xfrm rot="10800000">
              <a:off x="6454694" y="1631575"/>
              <a:ext cx="555000" cy="670800"/>
            </a:xfrm>
            <a:prstGeom prst="roundRect">
              <a:avLst>
                <a:gd fmla="val 36999" name="adj"/>
              </a:avLst>
            </a:prstGeom>
            <a:solidFill>
              <a:srgbClr val="EFEFEF"/>
            </a:solidFill>
            <a:ln cap="flat" cmpd="sng" w="76200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2" name="Google Shape;1652;p75"/>
            <p:cNvSpPr/>
            <p:nvPr/>
          </p:nvSpPr>
          <p:spPr>
            <a:xfrm rot="10800000">
              <a:off x="6454706" y="1705975"/>
              <a:ext cx="555000" cy="596400"/>
            </a:xfrm>
            <a:prstGeom prst="roundRect">
              <a:avLst>
                <a:gd fmla="val 0" name="adj"/>
              </a:avLst>
            </a:prstGeom>
            <a:solidFill>
              <a:srgbClr val="EAD1DC"/>
            </a:solidFill>
            <a:ln cap="flat" cmpd="sng" w="76200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3" name="Google Shape;1653;p75"/>
            <p:cNvSpPr/>
            <p:nvPr/>
          </p:nvSpPr>
          <p:spPr>
            <a:xfrm rot="10800000">
              <a:off x="7564688" y="1631575"/>
              <a:ext cx="555000" cy="670800"/>
            </a:xfrm>
            <a:prstGeom prst="roundRect">
              <a:avLst>
                <a:gd fmla="val 36999" name="adj"/>
              </a:avLst>
            </a:prstGeom>
            <a:solidFill>
              <a:srgbClr val="EFEFEF"/>
            </a:solidFill>
            <a:ln cap="flat" cmpd="sng" w="76200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4" name="Google Shape;1654;p75"/>
            <p:cNvSpPr/>
            <p:nvPr/>
          </p:nvSpPr>
          <p:spPr>
            <a:xfrm rot="10800000">
              <a:off x="7564700" y="1705967"/>
              <a:ext cx="555000" cy="596400"/>
            </a:xfrm>
            <a:prstGeom prst="roundRect">
              <a:avLst>
                <a:gd fmla="val 0" name="adj"/>
              </a:avLst>
            </a:prstGeom>
            <a:solidFill>
              <a:srgbClr val="EAD1DC"/>
            </a:solidFill>
            <a:ln cap="flat" cmpd="sng" w="76200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55" name="Google Shape;1655;p75"/>
          <p:cNvGrpSpPr/>
          <p:nvPr/>
        </p:nvGrpSpPr>
        <p:grpSpPr>
          <a:xfrm>
            <a:off x="905925" y="2826825"/>
            <a:ext cx="3011800" cy="754200"/>
            <a:chOff x="905925" y="2826825"/>
            <a:chExt cx="3011800" cy="754200"/>
          </a:xfrm>
        </p:grpSpPr>
        <p:sp>
          <p:nvSpPr>
            <p:cNvPr id="1656" name="Google Shape;1656;p75"/>
            <p:cNvSpPr/>
            <p:nvPr/>
          </p:nvSpPr>
          <p:spPr>
            <a:xfrm>
              <a:off x="905925" y="2826825"/>
              <a:ext cx="555000" cy="754200"/>
            </a:xfrm>
            <a:prstGeom prst="roundRect">
              <a:avLst>
                <a:gd fmla="val 36999" name="adj"/>
              </a:avLst>
            </a:prstGeom>
            <a:solidFill>
              <a:srgbClr val="EAD1DC"/>
            </a:solidFill>
            <a:ln cap="flat" cmpd="sng" w="76200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7" name="Google Shape;1657;p75"/>
            <p:cNvSpPr/>
            <p:nvPr/>
          </p:nvSpPr>
          <p:spPr>
            <a:xfrm>
              <a:off x="2134325" y="2826825"/>
              <a:ext cx="555000" cy="754200"/>
            </a:xfrm>
            <a:prstGeom prst="roundRect">
              <a:avLst>
                <a:gd fmla="val 36999" name="adj"/>
              </a:avLst>
            </a:prstGeom>
            <a:solidFill>
              <a:srgbClr val="EAD1DC"/>
            </a:solidFill>
            <a:ln cap="flat" cmpd="sng" w="76200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8" name="Google Shape;1658;p75"/>
            <p:cNvSpPr/>
            <p:nvPr/>
          </p:nvSpPr>
          <p:spPr>
            <a:xfrm>
              <a:off x="3362725" y="2826825"/>
              <a:ext cx="555000" cy="754200"/>
            </a:xfrm>
            <a:prstGeom prst="roundRect">
              <a:avLst>
                <a:gd fmla="val 36999" name="adj"/>
              </a:avLst>
            </a:prstGeom>
            <a:solidFill>
              <a:srgbClr val="EAD1DC"/>
            </a:solidFill>
            <a:ln cap="flat" cmpd="sng" w="76200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9" name="Google Shape;1659;p75"/>
            <p:cNvSpPr/>
            <p:nvPr/>
          </p:nvSpPr>
          <p:spPr>
            <a:xfrm rot="-2700000">
              <a:off x="1129319" y="2953468"/>
              <a:ext cx="108187" cy="117521"/>
            </a:xfrm>
            <a:prstGeom prst="teardrop">
              <a:avLst>
                <a:gd fmla="val 104236" name="adj"/>
              </a:avLst>
            </a:prstGeom>
            <a:solidFill>
              <a:srgbClr val="EAD1DC"/>
            </a:solidFill>
            <a:ln cap="flat" cmpd="sng" w="9525">
              <a:solidFill>
                <a:srgbClr val="EAD1D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0" name="Google Shape;1660;p75"/>
            <p:cNvSpPr/>
            <p:nvPr/>
          </p:nvSpPr>
          <p:spPr>
            <a:xfrm rot="-2252812">
              <a:off x="1135182" y="3072580"/>
              <a:ext cx="96487" cy="104645"/>
            </a:xfrm>
            <a:prstGeom prst="teardrop">
              <a:avLst>
                <a:gd fmla="val 104236" name="adj"/>
              </a:avLst>
            </a:prstGeom>
            <a:solidFill>
              <a:srgbClr val="EAD1DC"/>
            </a:solidFill>
            <a:ln cap="flat" cmpd="sng" w="9525">
              <a:solidFill>
                <a:srgbClr val="EAD1D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1" name="Google Shape;1661;p75"/>
            <p:cNvSpPr/>
            <p:nvPr/>
          </p:nvSpPr>
          <p:spPr>
            <a:xfrm rot="-2252812">
              <a:off x="1135182" y="3228766"/>
              <a:ext cx="96487" cy="104645"/>
            </a:xfrm>
            <a:prstGeom prst="teardrop">
              <a:avLst>
                <a:gd fmla="val 104236" name="adj"/>
              </a:avLst>
            </a:prstGeom>
            <a:solidFill>
              <a:srgbClr val="EAD1DC"/>
            </a:solidFill>
            <a:ln cap="flat" cmpd="sng" w="9525">
              <a:solidFill>
                <a:srgbClr val="EAD1D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2" name="Google Shape;1662;p75"/>
            <p:cNvSpPr/>
            <p:nvPr/>
          </p:nvSpPr>
          <p:spPr>
            <a:xfrm rot="-2500521">
              <a:off x="2360614" y="2936067"/>
              <a:ext cx="102420" cy="111140"/>
            </a:xfrm>
            <a:prstGeom prst="teardrop">
              <a:avLst>
                <a:gd fmla="val 104236" name="adj"/>
              </a:avLst>
            </a:prstGeom>
            <a:solidFill>
              <a:srgbClr val="EAD1DC"/>
            </a:solidFill>
            <a:ln cap="flat" cmpd="sng" w="9525">
              <a:solidFill>
                <a:srgbClr val="EAD1D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3" name="Google Shape;1663;p75"/>
            <p:cNvSpPr/>
            <p:nvPr/>
          </p:nvSpPr>
          <p:spPr>
            <a:xfrm rot="-2094993">
              <a:off x="2365177" y="3046996"/>
              <a:ext cx="93294" cy="101111"/>
            </a:xfrm>
            <a:prstGeom prst="teardrop">
              <a:avLst>
                <a:gd fmla="val 104236" name="adj"/>
              </a:avLst>
            </a:prstGeom>
            <a:solidFill>
              <a:srgbClr val="EAD1DC"/>
            </a:solidFill>
            <a:ln cap="flat" cmpd="sng" w="9525">
              <a:solidFill>
                <a:srgbClr val="EAD1D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4" name="Google Shape;1664;p75"/>
            <p:cNvSpPr/>
            <p:nvPr/>
          </p:nvSpPr>
          <p:spPr>
            <a:xfrm rot="-2252812">
              <a:off x="2363580" y="3228707"/>
              <a:ext cx="96487" cy="104463"/>
            </a:xfrm>
            <a:prstGeom prst="teardrop">
              <a:avLst>
                <a:gd fmla="val 104236" name="adj"/>
              </a:avLst>
            </a:prstGeom>
            <a:solidFill>
              <a:srgbClr val="EAD1DC"/>
            </a:solidFill>
            <a:ln cap="flat" cmpd="sng" w="9525">
              <a:solidFill>
                <a:srgbClr val="EAD1D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5" name="Google Shape;1665;p75"/>
            <p:cNvSpPr/>
            <p:nvPr/>
          </p:nvSpPr>
          <p:spPr>
            <a:xfrm rot="-2500521">
              <a:off x="3589027" y="2936067"/>
              <a:ext cx="102420" cy="111140"/>
            </a:xfrm>
            <a:prstGeom prst="teardrop">
              <a:avLst>
                <a:gd fmla="val 104236" name="adj"/>
              </a:avLst>
            </a:prstGeom>
            <a:solidFill>
              <a:srgbClr val="EAD1DC"/>
            </a:solidFill>
            <a:ln cap="flat" cmpd="sng" w="9525">
              <a:solidFill>
                <a:srgbClr val="EAD1D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6" name="Google Shape;1666;p75"/>
            <p:cNvSpPr/>
            <p:nvPr/>
          </p:nvSpPr>
          <p:spPr>
            <a:xfrm rot="-2058467">
              <a:off x="3593918" y="3041690"/>
              <a:ext cx="92613" cy="100432"/>
            </a:xfrm>
            <a:prstGeom prst="teardrop">
              <a:avLst>
                <a:gd fmla="val 104236" name="adj"/>
              </a:avLst>
            </a:prstGeom>
            <a:solidFill>
              <a:srgbClr val="EAD1DC"/>
            </a:solidFill>
            <a:ln cap="flat" cmpd="sng" w="9525">
              <a:solidFill>
                <a:srgbClr val="EAD1D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7" name="Google Shape;1667;p75"/>
            <p:cNvSpPr/>
            <p:nvPr/>
          </p:nvSpPr>
          <p:spPr>
            <a:xfrm rot="-2252812">
              <a:off x="3591981" y="3228707"/>
              <a:ext cx="96487" cy="104463"/>
            </a:xfrm>
            <a:prstGeom prst="teardrop">
              <a:avLst>
                <a:gd fmla="val 104236" name="adj"/>
              </a:avLst>
            </a:prstGeom>
            <a:solidFill>
              <a:srgbClr val="EAD1DC"/>
            </a:solidFill>
            <a:ln cap="flat" cmpd="sng" w="9525">
              <a:solidFill>
                <a:srgbClr val="EAD1D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68" name="Google Shape;1668;p75"/>
          <p:cNvSpPr/>
          <p:nvPr/>
        </p:nvSpPr>
        <p:spPr>
          <a:xfrm>
            <a:off x="841772" y="1897122"/>
            <a:ext cx="3140100" cy="9909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 cap="flat" cmpd="sng" w="9525">
            <a:solidFill>
              <a:srgbClr val="FFE5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Encoder</a:t>
            </a:r>
            <a:endParaRPr/>
          </a:p>
        </p:txBody>
      </p:sp>
      <p:sp>
        <p:nvSpPr>
          <p:cNvPr id="1669" name="Google Shape;1669;p75"/>
          <p:cNvSpPr/>
          <p:nvPr/>
        </p:nvSpPr>
        <p:spPr>
          <a:xfrm>
            <a:off x="5162147" y="2302372"/>
            <a:ext cx="3140100" cy="9909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EAD1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Decoder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673" name="Shape 1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4" name="Google Shape;1674;p76"/>
          <p:cNvSpPr txBox="1"/>
          <p:nvPr>
            <p:ph type="title"/>
          </p:nvPr>
        </p:nvSpPr>
        <p:spPr>
          <a:xfrm>
            <a:off x="0" y="0"/>
            <a:ext cx="7688400" cy="68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40">
                <a:solidFill>
                  <a:schemeClr val="accent2"/>
                </a:solidFill>
              </a:rPr>
              <a:t>FiD-eff with convolution</a:t>
            </a:r>
            <a:endParaRPr sz="2640">
              <a:solidFill>
                <a:schemeClr val="accent2"/>
              </a:solidFill>
            </a:endParaRPr>
          </a:p>
        </p:txBody>
      </p:sp>
      <p:sp>
        <p:nvSpPr>
          <p:cNvPr id="1675" name="Google Shape;1675;p76"/>
          <p:cNvSpPr/>
          <p:nvPr/>
        </p:nvSpPr>
        <p:spPr>
          <a:xfrm>
            <a:off x="892125" y="972300"/>
            <a:ext cx="1478400" cy="5946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Encoder</a:t>
            </a:r>
            <a:endParaRPr/>
          </a:p>
        </p:txBody>
      </p:sp>
      <p:sp>
        <p:nvSpPr>
          <p:cNvPr id="1676" name="Google Shape;1676;p76"/>
          <p:cNvSpPr/>
          <p:nvPr/>
        </p:nvSpPr>
        <p:spPr>
          <a:xfrm>
            <a:off x="892125" y="2786600"/>
            <a:ext cx="1478400" cy="5946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Encoder</a:t>
            </a:r>
            <a:endParaRPr/>
          </a:p>
        </p:txBody>
      </p:sp>
      <p:sp>
        <p:nvSpPr>
          <p:cNvPr id="1677" name="Google Shape;1677;p76"/>
          <p:cNvSpPr/>
          <p:nvPr/>
        </p:nvSpPr>
        <p:spPr>
          <a:xfrm>
            <a:off x="892125" y="3952300"/>
            <a:ext cx="1478400" cy="5946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Encoder</a:t>
            </a:r>
            <a:endParaRPr/>
          </a:p>
        </p:txBody>
      </p:sp>
      <p:sp>
        <p:nvSpPr>
          <p:cNvPr id="1678" name="Google Shape;1678;p76"/>
          <p:cNvSpPr/>
          <p:nvPr/>
        </p:nvSpPr>
        <p:spPr>
          <a:xfrm>
            <a:off x="957264" y="366517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9" name="Google Shape;1679;p76"/>
          <p:cNvSpPr/>
          <p:nvPr/>
        </p:nvSpPr>
        <p:spPr>
          <a:xfrm>
            <a:off x="1187436" y="366517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0" name="Google Shape;1680;p76"/>
          <p:cNvSpPr/>
          <p:nvPr/>
        </p:nvSpPr>
        <p:spPr>
          <a:xfrm>
            <a:off x="1072350" y="366517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1" name="Google Shape;1681;p76"/>
          <p:cNvSpPr/>
          <p:nvPr/>
        </p:nvSpPr>
        <p:spPr>
          <a:xfrm>
            <a:off x="1302522" y="366517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2" name="Google Shape;1682;p76"/>
          <p:cNvSpPr/>
          <p:nvPr/>
        </p:nvSpPr>
        <p:spPr>
          <a:xfrm>
            <a:off x="1417609" y="366517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3" name="Google Shape;1683;p76"/>
          <p:cNvSpPr/>
          <p:nvPr/>
        </p:nvSpPr>
        <p:spPr>
          <a:xfrm>
            <a:off x="1647781" y="366517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4" name="Google Shape;1684;p76"/>
          <p:cNvSpPr/>
          <p:nvPr/>
        </p:nvSpPr>
        <p:spPr>
          <a:xfrm>
            <a:off x="1532695" y="366517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5" name="Google Shape;1685;p76"/>
          <p:cNvSpPr/>
          <p:nvPr/>
        </p:nvSpPr>
        <p:spPr>
          <a:xfrm>
            <a:off x="1762867" y="366517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6" name="Google Shape;1686;p76"/>
          <p:cNvSpPr/>
          <p:nvPr/>
        </p:nvSpPr>
        <p:spPr>
          <a:xfrm>
            <a:off x="1877953" y="366517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7" name="Google Shape;1687;p76"/>
          <p:cNvSpPr/>
          <p:nvPr/>
        </p:nvSpPr>
        <p:spPr>
          <a:xfrm>
            <a:off x="2108125" y="366517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8" name="Google Shape;1688;p76"/>
          <p:cNvSpPr/>
          <p:nvPr/>
        </p:nvSpPr>
        <p:spPr>
          <a:xfrm>
            <a:off x="1993039" y="366517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9" name="Google Shape;1689;p76"/>
          <p:cNvSpPr/>
          <p:nvPr/>
        </p:nvSpPr>
        <p:spPr>
          <a:xfrm>
            <a:off x="2223211" y="366517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0" name="Google Shape;1690;p76"/>
          <p:cNvSpPr/>
          <p:nvPr/>
        </p:nvSpPr>
        <p:spPr>
          <a:xfrm>
            <a:off x="957264" y="24908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1" name="Google Shape;1691;p76"/>
          <p:cNvSpPr/>
          <p:nvPr/>
        </p:nvSpPr>
        <p:spPr>
          <a:xfrm>
            <a:off x="1187436" y="24908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2" name="Google Shape;1692;p76"/>
          <p:cNvSpPr/>
          <p:nvPr/>
        </p:nvSpPr>
        <p:spPr>
          <a:xfrm>
            <a:off x="1072350" y="24908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3" name="Google Shape;1693;p76"/>
          <p:cNvSpPr/>
          <p:nvPr/>
        </p:nvSpPr>
        <p:spPr>
          <a:xfrm>
            <a:off x="1302522" y="24908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4" name="Google Shape;1694;p76"/>
          <p:cNvSpPr/>
          <p:nvPr/>
        </p:nvSpPr>
        <p:spPr>
          <a:xfrm>
            <a:off x="1417609" y="24908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5" name="Google Shape;1695;p76"/>
          <p:cNvSpPr/>
          <p:nvPr/>
        </p:nvSpPr>
        <p:spPr>
          <a:xfrm>
            <a:off x="1647781" y="24908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6" name="Google Shape;1696;p76"/>
          <p:cNvSpPr/>
          <p:nvPr/>
        </p:nvSpPr>
        <p:spPr>
          <a:xfrm>
            <a:off x="1532695" y="24908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7" name="Google Shape;1697;p76"/>
          <p:cNvSpPr/>
          <p:nvPr/>
        </p:nvSpPr>
        <p:spPr>
          <a:xfrm>
            <a:off x="1762867" y="24908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8" name="Google Shape;1698;p76"/>
          <p:cNvSpPr/>
          <p:nvPr/>
        </p:nvSpPr>
        <p:spPr>
          <a:xfrm>
            <a:off x="1877953" y="24908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9" name="Google Shape;1699;p76"/>
          <p:cNvSpPr/>
          <p:nvPr/>
        </p:nvSpPr>
        <p:spPr>
          <a:xfrm>
            <a:off x="2108125" y="24908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0" name="Google Shape;1700;p76"/>
          <p:cNvSpPr/>
          <p:nvPr/>
        </p:nvSpPr>
        <p:spPr>
          <a:xfrm>
            <a:off x="1993039" y="24908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1" name="Google Shape;1701;p76"/>
          <p:cNvSpPr/>
          <p:nvPr/>
        </p:nvSpPr>
        <p:spPr>
          <a:xfrm>
            <a:off x="2223211" y="24908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2" name="Google Shape;1702;p76"/>
          <p:cNvSpPr/>
          <p:nvPr/>
        </p:nvSpPr>
        <p:spPr>
          <a:xfrm>
            <a:off x="957277" y="6852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3" name="Google Shape;1703;p76"/>
          <p:cNvSpPr/>
          <p:nvPr/>
        </p:nvSpPr>
        <p:spPr>
          <a:xfrm>
            <a:off x="1187449" y="6852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4" name="Google Shape;1704;p76"/>
          <p:cNvSpPr/>
          <p:nvPr/>
        </p:nvSpPr>
        <p:spPr>
          <a:xfrm>
            <a:off x="1072363" y="6852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5" name="Google Shape;1705;p76"/>
          <p:cNvSpPr/>
          <p:nvPr/>
        </p:nvSpPr>
        <p:spPr>
          <a:xfrm>
            <a:off x="1302535" y="6852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6" name="Google Shape;1706;p76"/>
          <p:cNvSpPr/>
          <p:nvPr/>
        </p:nvSpPr>
        <p:spPr>
          <a:xfrm>
            <a:off x="1417621" y="6852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7" name="Google Shape;1707;p76"/>
          <p:cNvSpPr/>
          <p:nvPr/>
        </p:nvSpPr>
        <p:spPr>
          <a:xfrm>
            <a:off x="1647793" y="6852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8" name="Google Shape;1708;p76"/>
          <p:cNvSpPr/>
          <p:nvPr/>
        </p:nvSpPr>
        <p:spPr>
          <a:xfrm>
            <a:off x="1532707" y="6852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9" name="Google Shape;1709;p76"/>
          <p:cNvSpPr/>
          <p:nvPr/>
        </p:nvSpPr>
        <p:spPr>
          <a:xfrm>
            <a:off x="1762879" y="6852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0" name="Google Shape;1710;p76"/>
          <p:cNvSpPr/>
          <p:nvPr/>
        </p:nvSpPr>
        <p:spPr>
          <a:xfrm>
            <a:off x="1877965" y="6852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1" name="Google Shape;1711;p76"/>
          <p:cNvSpPr/>
          <p:nvPr/>
        </p:nvSpPr>
        <p:spPr>
          <a:xfrm>
            <a:off x="2108138" y="6852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2" name="Google Shape;1712;p76"/>
          <p:cNvSpPr/>
          <p:nvPr/>
        </p:nvSpPr>
        <p:spPr>
          <a:xfrm>
            <a:off x="1993052" y="6852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3" name="Google Shape;1713;p76"/>
          <p:cNvSpPr/>
          <p:nvPr/>
        </p:nvSpPr>
        <p:spPr>
          <a:xfrm>
            <a:off x="2223224" y="6852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4" name="Google Shape;1714;p76"/>
          <p:cNvSpPr/>
          <p:nvPr/>
        </p:nvSpPr>
        <p:spPr>
          <a:xfrm>
            <a:off x="3028800" y="3554025"/>
            <a:ext cx="530400" cy="509400"/>
          </a:xfrm>
          <a:prstGeom prst="ellipse">
            <a:avLst/>
          </a:prstGeom>
          <a:solidFill>
            <a:srgbClr val="FFE599"/>
          </a:solidFill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 </a:t>
            </a:r>
            <a:endParaRPr sz="1800"/>
          </a:p>
        </p:txBody>
      </p:sp>
      <p:sp>
        <p:nvSpPr>
          <p:cNvPr id="1715" name="Google Shape;1715;p76"/>
          <p:cNvSpPr/>
          <p:nvPr/>
        </p:nvSpPr>
        <p:spPr>
          <a:xfrm>
            <a:off x="3136468" y="3665328"/>
            <a:ext cx="315000" cy="286800"/>
          </a:xfrm>
          <a:prstGeom prst="ellipse">
            <a:avLst/>
          </a:prstGeom>
          <a:solidFill>
            <a:srgbClr val="FFE599"/>
          </a:solidFill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 </a:t>
            </a:r>
            <a:endParaRPr sz="1800"/>
          </a:p>
        </p:txBody>
      </p:sp>
      <p:cxnSp>
        <p:nvCxnSpPr>
          <p:cNvPr id="1716" name="Google Shape;1716;p76"/>
          <p:cNvCxnSpPr>
            <a:stCxn id="1715" idx="0"/>
            <a:endCxn id="1715" idx="4"/>
          </p:cNvCxnSpPr>
          <p:nvPr/>
        </p:nvCxnSpPr>
        <p:spPr>
          <a:xfrm>
            <a:off x="3293968" y="3665328"/>
            <a:ext cx="0" cy="286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17" name="Google Shape;1717;p76"/>
          <p:cNvCxnSpPr>
            <a:stCxn id="1715" idx="2"/>
            <a:endCxn id="1715" idx="6"/>
          </p:cNvCxnSpPr>
          <p:nvPr/>
        </p:nvCxnSpPr>
        <p:spPr>
          <a:xfrm>
            <a:off x="3136468" y="3808728"/>
            <a:ext cx="315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18" name="Google Shape;1718;p76"/>
          <p:cNvSpPr/>
          <p:nvPr/>
        </p:nvSpPr>
        <p:spPr>
          <a:xfrm>
            <a:off x="1608067" y="2083300"/>
            <a:ext cx="46500" cy="96600"/>
          </a:xfrm>
          <a:prstGeom prst="ellipse">
            <a:avLst/>
          </a:prstGeom>
          <a:solidFill>
            <a:srgbClr val="FFE599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9" name="Google Shape;1719;p76"/>
          <p:cNvSpPr/>
          <p:nvPr/>
        </p:nvSpPr>
        <p:spPr>
          <a:xfrm>
            <a:off x="1608079" y="2296150"/>
            <a:ext cx="46500" cy="96600"/>
          </a:xfrm>
          <a:prstGeom prst="ellipse">
            <a:avLst/>
          </a:prstGeom>
          <a:solidFill>
            <a:srgbClr val="FFE599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0" name="Google Shape;1720;p76"/>
          <p:cNvSpPr/>
          <p:nvPr/>
        </p:nvSpPr>
        <p:spPr>
          <a:xfrm>
            <a:off x="1608066" y="1870450"/>
            <a:ext cx="46500" cy="96600"/>
          </a:xfrm>
          <a:prstGeom prst="ellipse">
            <a:avLst/>
          </a:prstGeom>
          <a:solidFill>
            <a:srgbClr val="FFE599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1" name="Google Shape;1721;p76"/>
          <p:cNvSpPr/>
          <p:nvPr/>
        </p:nvSpPr>
        <p:spPr>
          <a:xfrm>
            <a:off x="1608067" y="1664950"/>
            <a:ext cx="46500" cy="96600"/>
          </a:xfrm>
          <a:prstGeom prst="ellipse">
            <a:avLst/>
          </a:prstGeom>
          <a:solidFill>
            <a:srgbClr val="FFE599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722" name="Google Shape;1722;p76"/>
          <p:cNvCxnSpPr>
            <a:stCxn id="1713" idx="3"/>
            <a:endCxn id="1714" idx="2"/>
          </p:cNvCxnSpPr>
          <p:nvPr/>
        </p:nvCxnSpPr>
        <p:spPr>
          <a:xfrm>
            <a:off x="2305424" y="828750"/>
            <a:ext cx="723300" cy="2979900"/>
          </a:xfrm>
          <a:prstGeom prst="curvedConnector3">
            <a:avLst>
              <a:gd fmla="val 50005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23" name="Google Shape;1723;p76"/>
          <p:cNvCxnSpPr>
            <a:stCxn id="1701" idx="3"/>
            <a:endCxn id="1714" idx="2"/>
          </p:cNvCxnSpPr>
          <p:nvPr/>
        </p:nvCxnSpPr>
        <p:spPr>
          <a:xfrm>
            <a:off x="2305411" y="2634350"/>
            <a:ext cx="723300" cy="1174500"/>
          </a:xfrm>
          <a:prstGeom prst="curvedConnector3">
            <a:avLst>
              <a:gd fmla="val 50006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24" name="Google Shape;1724;p76"/>
          <p:cNvCxnSpPr>
            <a:stCxn id="1677" idx="3"/>
            <a:endCxn id="1714" idx="2"/>
          </p:cNvCxnSpPr>
          <p:nvPr/>
        </p:nvCxnSpPr>
        <p:spPr>
          <a:xfrm flipH="1" rot="10800000">
            <a:off x="2370525" y="3808600"/>
            <a:ext cx="658200" cy="441000"/>
          </a:xfrm>
          <a:prstGeom prst="curvedConnector3">
            <a:avLst>
              <a:gd fmla="val 50006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725" name="Google Shape;1725;p76"/>
          <p:cNvGrpSpPr/>
          <p:nvPr/>
        </p:nvGrpSpPr>
        <p:grpSpPr>
          <a:xfrm>
            <a:off x="3834339" y="3665175"/>
            <a:ext cx="4332872" cy="287125"/>
            <a:chOff x="3392189" y="3583675"/>
            <a:chExt cx="4332872" cy="287125"/>
          </a:xfrm>
        </p:grpSpPr>
        <p:sp>
          <p:nvSpPr>
            <p:cNvPr id="1726" name="Google Shape;1726;p76"/>
            <p:cNvSpPr/>
            <p:nvPr/>
          </p:nvSpPr>
          <p:spPr>
            <a:xfrm>
              <a:off x="3392189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7" name="Google Shape;1727;p76"/>
            <p:cNvSpPr/>
            <p:nvPr/>
          </p:nvSpPr>
          <p:spPr>
            <a:xfrm>
              <a:off x="3622361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8" name="Google Shape;1728;p76"/>
            <p:cNvSpPr/>
            <p:nvPr/>
          </p:nvSpPr>
          <p:spPr>
            <a:xfrm>
              <a:off x="3507275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9" name="Google Shape;1729;p76"/>
            <p:cNvSpPr/>
            <p:nvPr/>
          </p:nvSpPr>
          <p:spPr>
            <a:xfrm>
              <a:off x="3737447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0" name="Google Shape;1730;p76"/>
            <p:cNvSpPr/>
            <p:nvPr/>
          </p:nvSpPr>
          <p:spPr>
            <a:xfrm>
              <a:off x="3852534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1" name="Google Shape;1731;p76"/>
            <p:cNvSpPr/>
            <p:nvPr/>
          </p:nvSpPr>
          <p:spPr>
            <a:xfrm>
              <a:off x="4082706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2" name="Google Shape;1732;p76"/>
            <p:cNvSpPr/>
            <p:nvPr/>
          </p:nvSpPr>
          <p:spPr>
            <a:xfrm>
              <a:off x="3967620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3" name="Google Shape;1733;p76"/>
            <p:cNvSpPr/>
            <p:nvPr/>
          </p:nvSpPr>
          <p:spPr>
            <a:xfrm>
              <a:off x="4197792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4" name="Google Shape;1734;p76"/>
            <p:cNvSpPr/>
            <p:nvPr/>
          </p:nvSpPr>
          <p:spPr>
            <a:xfrm>
              <a:off x="4312878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5" name="Google Shape;1735;p76"/>
            <p:cNvSpPr/>
            <p:nvPr/>
          </p:nvSpPr>
          <p:spPr>
            <a:xfrm>
              <a:off x="4543050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6" name="Google Shape;1736;p76"/>
            <p:cNvSpPr/>
            <p:nvPr/>
          </p:nvSpPr>
          <p:spPr>
            <a:xfrm>
              <a:off x="4427964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7" name="Google Shape;1737;p76"/>
            <p:cNvSpPr/>
            <p:nvPr/>
          </p:nvSpPr>
          <p:spPr>
            <a:xfrm>
              <a:off x="4658136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8" name="Google Shape;1738;p76"/>
            <p:cNvSpPr/>
            <p:nvPr/>
          </p:nvSpPr>
          <p:spPr>
            <a:xfrm>
              <a:off x="4773189" y="3583700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D5A6BD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9" name="Google Shape;1739;p76"/>
            <p:cNvSpPr/>
            <p:nvPr/>
          </p:nvSpPr>
          <p:spPr>
            <a:xfrm>
              <a:off x="5003361" y="3583700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D5A6BD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0" name="Google Shape;1740;p76"/>
            <p:cNvSpPr/>
            <p:nvPr/>
          </p:nvSpPr>
          <p:spPr>
            <a:xfrm>
              <a:off x="4888275" y="3583700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D5A6BD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1" name="Google Shape;1741;p76"/>
            <p:cNvSpPr/>
            <p:nvPr/>
          </p:nvSpPr>
          <p:spPr>
            <a:xfrm>
              <a:off x="5118447" y="3583700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D5A6BD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2" name="Google Shape;1742;p76"/>
            <p:cNvSpPr/>
            <p:nvPr/>
          </p:nvSpPr>
          <p:spPr>
            <a:xfrm>
              <a:off x="5233534" y="3583700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D5A6BD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3" name="Google Shape;1743;p76"/>
            <p:cNvSpPr/>
            <p:nvPr/>
          </p:nvSpPr>
          <p:spPr>
            <a:xfrm>
              <a:off x="5463706" y="3583700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D5A6BD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4" name="Google Shape;1744;p76"/>
            <p:cNvSpPr/>
            <p:nvPr/>
          </p:nvSpPr>
          <p:spPr>
            <a:xfrm>
              <a:off x="5348620" y="3583700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D5A6BD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5" name="Google Shape;1745;p76"/>
            <p:cNvSpPr/>
            <p:nvPr/>
          </p:nvSpPr>
          <p:spPr>
            <a:xfrm>
              <a:off x="5578792" y="3583700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D5A6BD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6" name="Google Shape;1746;p76"/>
            <p:cNvSpPr/>
            <p:nvPr/>
          </p:nvSpPr>
          <p:spPr>
            <a:xfrm>
              <a:off x="5693878" y="3583700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D5A6BD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7" name="Google Shape;1747;p76"/>
            <p:cNvSpPr/>
            <p:nvPr/>
          </p:nvSpPr>
          <p:spPr>
            <a:xfrm>
              <a:off x="5924050" y="3583700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D5A6BD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8" name="Google Shape;1748;p76"/>
            <p:cNvSpPr/>
            <p:nvPr/>
          </p:nvSpPr>
          <p:spPr>
            <a:xfrm>
              <a:off x="5808964" y="3583700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D5A6BD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9" name="Google Shape;1749;p76"/>
            <p:cNvSpPr/>
            <p:nvPr/>
          </p:nvSpPr>
          <p:spPr>
            <a:xfrm>
              <a:off x="6039136" y="3583700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D5A6BD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0" name="Google Shape;1750;p76"/>
            <p:cNvSpPr/>
            <p:nvPr/>
          </p:nvSpPr>
          <p:spPr>
            <a:xfrm rot="5400000">
              <a:off x="6200521" y="3714501"/>
              <a:ext cx="46500" cy="25500"/>
            </a:xfrm>
            <a:prstGeom prst="ellipse">
              <a:avLst/>
            </a:prstGeom>
            <a:solidFill>
              <a:srgbClr val="FFE599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1" name="Google Shape;1751;p76"/>
            <p:cNvSpPr/>
            <p:nvPr/>
          </p:nvSpPr>
          <p:spPr>
            <a:xfrm rot="5400000">
              <a:off x="6143918" y="3714513"/>
              <a:ext cx="46500" cy="25500"/>
            </a:xfrm>
            <a:prstGeom prst="ellipse">
              <a:avLst/>
            </a:prstGeom>
            <a:solidFill>
              <a:srgbClr val="FFE599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2" name="Google Shape;1752;p76"/>
            <p:cNvSpPr/>
            <p:nvPr/>
          </p:nvSpPr>
          <p:spPr>
            <a:xfrm rot="5400000">
              <a:off x="6257124" y="3714500"/>
              <a:ext cx="46500" cy="25500"/>
            </a:xfrm>
            <a:prstGeom prst="ellipse">
              <a:avLst/>
            </a:prstGeom>
            <a:solidFill>
              <a:srgbClr val="FFE599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3" name="Google Shape;1753;p76"/>
            <p:cNvSpPr/>
            <p:nvPr/>
          </p:nvSpPr>
          <p:spPr>
            <a:xfrm rot="5400000">
              <a:off x="6311773" y="3714501"/>
              <a:ext cx="46500" cy="25500"/>
            </a:xfrm>
            <a:prstGeom prst="ellipse">
              <a:avLst/>
            </a:prstGeom>
            <a:solidFill>
              <a:srgbClr val="FFE599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4" name="Google Shape;1754;p76"/>
            <p:cNvSpPr/>
            <p:nvPr/>
          </p:nvSpPr>
          <p:spPr>
            <a:xfrm>
              <a:off x="6376914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5" name="Google Shape;1755;p76"/>
            <p:cNvSpPr/>
            <p:nvPr/>
          </p:nvSpPr>
          <p:spPr>
            <a:xfrm>
              <a:off x="6607086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6" name="Google Shape;1756;p76"/>
            <p:cNvSpPr/>
            <p:nvPr/>
          </p:nvSpPr>
          <p:spPr>
            <a:xfrm>
              <a:off x="6492000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7" name="Google Shape;1757;p76"/>
            <p:cNvSpPr/>
            <p:nvPr/>
          </p:nvSpPr>
          <p:spPr>
            <a:xfrm>
              <a:off x="6722172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8" name="Google Shape;1758;p76"/>
            <p:cNvSpPr/>
            <p:nvPr/>
          </p:nvSpPr>
          <p:spPr>
            <a:xfrm>
              <a:off x="6837259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9" name="Google Shape;1759;p76"/>
            <p:cNvSpPr/>
            <p:nvPr/>
          </p:nvSpPr>
          <p:spPr>
            <a:xfrm>
              <a:off x="7067431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0" name="Google Shape;1760;p76"/>
            <p:cNvSpPr/>
            <p:nvPr/>
          </p:nvSpPr>
          <p:spPr>
            <a:xfrm>
              <a:off x="6952345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1" name="Google Shape;1761;p76"/>
            <p:cNvSpPr/>
            <p:nvPr/>
          </p:nvSpPr>
          <p:spPr>
            <a:xfrm>
              <a:off x="7182517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2" name="Google Shape;1762;p76"/>
            <p:cNvSpPr/>
            <p:nvPr/>
          </p:nvSpPr>
          <p:spPr>
            <a:xfrm>
              <a:off x="7297603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3" name="Google Shape;1763;p76"/>
            <p:cNvSpPr/>
            <p:nvPr/>
          </p:nvSpPr>
          <p:spPr>
            <a:xfrm>
              <a:off x="7527775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4" name="Google Shape;1764;p76"/>
            <p:cNvSpPr/>
            <p:nvPr/>
          </p:nvSpPr>
          <p:spPr>
            <a:xfrm>
              <a:off x="7412689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5" name="Google Shape;1765;p76"/>
            <p:cNvSpPr/>
            <p:nvPr/>
          </p:nvSpPr>
          <p:spPr>
            <a:xfrm>
              <a:off x="7642861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66" name="Google Shape;1766;p76"/>
          <p:cNvSpPr/>
          <p:nvPr/>
        </p:nvSpPr>
        <p:spPr>
          <a:xfrm>
            <a:off x="3834350" y="2179900"/>
            <a:ext cx="4332900" cy="12909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EAD1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Decoder</a:t>
            </a:r>
            <a:endParaRPr/>
          </a:p>
        </p:txBody>
      </p:sp>
      <p:sp>
        <p:nvSpPr>
          <p:cNvPr id="1767" name="Google Shape;1767;p76"/>
          <p:cNvSpPr txBox="1"/>
          <p:nvPr/>
        </p:nvSpPr>
        <p:spPr>
          <a:xfrm>
            <a:off x="5365975" y="1361350"/>
            <a:ext cx="1269600" cy="4002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Answer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68" name="Google Shape;1768;p76"/>
          <p:cNvSpPr txBox="1"/>
          <p:nvPr/>
        </p:nvSpPr>
        <p:spPr>
          <a:xfrm>
            <a:off x="4940150" y="1761550"/>
            <a:ext cx="212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(Autoregressively)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769" name="Google Shape;1769;p76"/>
          <p:cNvCxnSpPr>
            <a:stCxn id="1729" idx="0"/>
            <a:endCxn id="1737" idx="2"/>
          </p:cNvCxnSpPr>
          <p:nvPr/>
        </p:nvCxnSpPr>
        <p:spPr>
          <a:xfrm>
            <a:off x="4220697" y="3665175"/>
            <a:ext cx="920700" cy="2871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70" name="Google Shape;1770;p76"/>
          <p:cNvCxnSpPr>
            <a:stCxn id="1741" idx="0"/>
            <a:endCxn id="1749" idx="2"/>
          </p:cNvCxnSpPr>
          <p:nvPr/>
        </p:nvCxnSpPr>
        <p:spPr>
          <a:xfrm>
            <a:off x="5601697" y="3665200"/>
            <a:ext cx="920700" cy="2871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71" name="Google Shape;1771;p76"/>
          <p:cNvCxnSpPr>
            <a:stCxn id="1757" idx="0"/>
            <a:endCxn id="1765" idx="2"/>
          </p:cNvCxnSpPr>
          <p:nvPr/>
        </p:nvCxnSpPr>
        <p:spPr>
          <a:xfrm>
            <a:off x="7205422" y="3665175"/>
            <a:ext cx="920700" cy="2871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75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6" name="Google Shape;1776;p77"/>
          <p:cNvSpPr txBox="1"/>
          <p:nvPr>
            <p:ph type="title"/>
          </p:nvPr>
        </p:nvSpPr>
        <p:spPr>
          <a:xfrm>
            <a:off x="0" y="0"/>
            <a:ext cx="7688400" cy="68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40">
                <a:solidFill>
                  <a:schemeClr val="accent2"/>
                </a:solidFill>
              </a:rPr>
              <a:t>FiD-eff with convolution</a:t>
            </a:r>
            <a:endParaRPr sz="2640">
              <a:solidFill>
                <a:schemeClr val="accent2"/>
              </a:solidFill>
            </a:endParaRPr>
          </a:p>
        </p:txBody>
      </p:sp>
      <p:sp>
        <p:nvSpPr>
          <p:cNvPr id="1777" name="Google Shape;1777;p77"/>
          <p:cNvSpPr/>
          <p:nvPr/>
        </p:nvSpPr>
        <p:spPr>
          <a:xfrm>
            <a:off x="892125" y="972300"/>
            <a:ext cx="1478400" cy="5946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Encoder</a:t>
            </a:r>
            <a:endParaRPr/>
          </a:p>
        </p:txBody>
      </p:sp>
      <p:sp>
        <p:nvSpPr>
          <p:cNvPr id="1778" name="Google Shape;1778;p77"/>
          <p:cNvSpPr/>
          <p:nvPr/>
        </p:nvSpPr>
        <p:spPr>
          <a:xfrm>
            <a:off x="892125" y="2786600"/>
            <a:ext cx="1478400" cy="5946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Encoder</a:t>
            </a:r>
            <a:endParaRPr/>
          </a:p>
        </p:txBody>
      </p:sp>
      <p:sp>
        <p:nvSpPr>
          <p:cNvPr id="1779" name="Google Shape;1779;p77"/>
          <p:cNvSpPr/>
          <p:nvPr/>
        </p:nvSpPr>
        <p:spPr>
          <a:xfrm>
            <a:off x="892125" y="3952300"/>
            <a:ext cx="1478400" cy="5946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Encoder</a:t>
            </a:r>
            <a:endParaRPr/>
          </a:p>
        </p:txBody>
      </p:sp>
      <p:sp>
        <p:nvSpPr>
          <p:cNvPr id="1780" name="Google Shape;1780;p77"/>
          <p:cNvSpPr/>
          <p:nvPr/>
        </p:nvSpPr>
        <p:spPr>
          <a:xfrm>
            <a:off x="957264" y="366517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1" name="Google Shape;1781;p77"/>
          <p:cNvSpPr/>
          <p:nvPr/>
        </p:nvSpPr>
        <p:spPr>
          <a:xfrm>
            <a:off x="1187436" y="366517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2" name="Google Shape;1782;p77"/>
          <p:cNvSpPr/>
          <p:nvPr/>
        </p:nvSpPr>
        <p:spPr>
          <a:xfrm>
            <a:off x="1072350" y="366517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3" name="Google Shape;1783;p77"/>
          <p:cNvSpPr/>
          <p:nvPr/>
        </p:nvSpPr>
        <p:spPr>
          <a:xfrm>
            <a:off x="1302522" y="366517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4" name="Google Shape;1784;p77"/>
          <p:cNvSpPr/>
          <p:nvPr/>
        </p:nvSpPr>
        <p:spPr>
          <a:xfrm>
            <a:off x="1417609" y="366517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5" name="Google Shape;1785;p77"/>
          <p:cNvSpPr/>
          <p:nvPr/>
        </p:nvSpPr>
        <p:spPr>
          <a:xfrm>
            <a:off x="1647781" y="366517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6" name="Google Shape;1786;p77"/>
          <p:cNvSpPr/>
          <p:nvPr/>
        </p:nvSpPr>
        <p:spPr>
          <a:xfrm>
            <a:off x="1532695" y="366517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7" name="Google Shape;1787;p77"/>
          <p:cNvSpPr/>
          <p:nvPr/>
        </p:nvSpPr>
        <p:spPr>
          <a:xfrm>
            <a:off x="1762867" y="366517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8" name="Google Shape;1788;p77"/>
          <p:cNvSpPr/>
          <p:nvPr/>
        </p:nvSpPr>
        <p:spPr>
          <a:xfrm>
            <a:off x="1877953" y="366517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9" name="Google Shape;1789;p77"/>
          <p:cNvSpPr/>
          <p:nvPr/>
        </p:nvSpPr>
        <p:spPr>
          <a:xfrm>
            <a:off x="2108125" y="366517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0" name="Google Shape;1790;p77"/>
          <p:cNvSpPr/>
          <p:nvPr/>
        </p:nvSpPr>
        <p:spPr>
          <a:xfrm>
            <a:off x="1993039" y="366517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1" name="Google Shape;1791;p77"/>
          <p:cNvSpPr/>
          <p:nvPr/>
        </p:nvSpPr>
        <p:spPr>
          <a:xfrm>
            <a:off x="2223211" y="366517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2" name="Google Shape;1792;p77"/>
          <p:cNvSpPr/>
          <p:nvPr/>
        </p:nvSpPr>
        <p:spPr>
          <a:xfrm>
            <a:off x="957264" y="24908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3" name="Google Shape;1793;p77"/>
          <p:cNvSpPr/>
          <p:nvPr/>
        </p:nvSpPr>
        <p:spPr>
          <a:xfrm>
            <a:off x="1187436" y="24908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4" name="Google Shape;1794;p77"/>
          <p:cNvSpPr/>
          <p:nvPr/>
        </p:nvSpPr>
        <p:spPr>
          <a:xfrm>
            <a:off x="1072350" y="24908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5" name="Google Shape;1795;p77"/>
          <p:cNvSpPr/>
          <p:nvPr/>
        </p:nvSpPr>
        <p:spPr>
          <a:xfrm>
            <a:off x="1302522" y="24908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6" name="Google Shape;1796;p77"/>
          <p:cNvSpPr/>
          <p:nvPr/>
        </p:nvSpPr>
        <p:spPr>
          <a:xfrm>
            <a:off x="1417609" y="24908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7" name="Google Shape;1797;p77"/>
          <p:cNvSpPr/>
          <p:nvPr/>
        </p:nvSpPr>
        <p:spPr>
          <a:xfrm>
            <a:off x="1647781" y="24908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8" name="Google Shape;1798;p77"/>
          <p:cNvSpPr/>
          <p:nvPr/>
        </p:nvSpPr>
        <p:spPr>
          <a:xfrm>
            <a:off x="1532695" y="24908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9" name="Google Shape;1799;p77"/>
          <p:cNvSpPr/>
          <p:nvPr/>
        </p:nvSpPr>
        <p:spPr>
          <a:xfrm>
            <a:off x="1762867" y="24908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0" name="Google Shape;1800;p77"/>
          <p:cNvSpPr/>
          <p:nvPr/>
        </p:nvSpPr>
        <p:spPr>
          <a:xfrm>
            <a:off x="1877953" y="24908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1" name="Google Shape;1801;p77"/>
          <p:cNvSpPr/>
          <p:nvPr/>
        </p:nvSpPr>
        <p:spPr>
          <a:xfrm>
            <a:off x="2108125" y="24908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2" name="Google Shape;1802;p77"/>
          <p:cNvSpPr/>
          <p:nvPr/>
        </p:nvSpPr>
        <p:spPr>
          <a:xfrm>
            <a:off x="1993039" y="24908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3" name="Google Shape;1803;p77"/>
          <p:cNvSpPr/>
          <p:nvPr/>
        </p:nvSpPr>
        <p:spPr>
          <a:xfrm>
            <a:off x="2223211" y="24908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4" name="Google Shape;1804;p77"/>
          <p:cNvSpPr/>
          <p:nvPr/>
        </p:nvSpPr>
        <p:spPr>
          <a:xfrm>
            <a:off x="957277" y="6852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5" name="Google Shape;1805;p77"/>
          <p:cNvSpPr/>
          <p:nvPr/>
        </p:nvSpPr>
        <p:spPr>
          <a:xfrm>
            <a:off x="1187449" y="6852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6" name="Google Shape;1806;p77"/>
          <p:cNvSpPr/>
          <p:nvPr/>
        </p:nvSpPr>
        <p:spPr>
          <a:xfrm>
            <a:off x="1072363" y="6852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7" name="Google Shape;1807;p77"/>
          <p:cNvSpPr/>
          <p:nvPr/>
        </p:nvSpPr>
        <p:spPr>
          <a:xfrm>
            <a:off x="1302535" y="6852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8" name="Google Shape;1808;p77"/>
          <p:cNvSpPr/>
          <p:nvPr/>
        </p:nvSpPr>
        <p:spPr>
          <a:xfrm>
            <a:off x="1417621" y="6852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9" name="Google Shape;1809;p77"/>
          <p:cNvSpPr/>
          <p:nvPr/>
        </p:nvSpPr>
        <p:spPr>
          <a:xfrm>
            <a:off x="1647793" y="6852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0" name="Google Shape;1810;p77"/>
          <p:cNvSpPr/>
          <p:nvPr/>
        </p:nvSpPr>
        <p:spPr>
          <a:xfrm>
            <a:off x="1532707" y="6852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1" name="Google Shape;1811;p77"/>
          <p:cNvSpPr/>
          <p:nvPr/>
        </p:nvSpPr>
        <p:spPr>
          <a:xfrm>
            <a:off x="1762879" y="6852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2" name="Google Shape;1812;p77"/>
          <p:cNvSpPr/>
          <p:nvPr/>
        </p:nvSpPr>
        <p:spPr>
          <a:xfrm>
            <a:off x="1877965" y="6852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3" name="Google Shape;1813;p77"/>
          <p:cNvSpPr/>
          <p:nvPr/>
        </p:nvSpPr>
        <p:spPr>
          <a:xfrm>
            <a:off x="2108138" y="6852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4" name="Google Shape;1814;p77"/>
          <p:cNvSpPr/>
          <p:nvPr/>
        </p:nvSpPr>
        <p:spPr>
          <a:xfrm>
            <a:off x="1993052" y="6852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5" name="Google Shape;1815;p77"/>
          <p:cNvSpPr/>
          <p:nvPr/>
        </p:nvSpPr>
        <p:spPr>
          <a:xfrm>
            <a:off x="2223224" y="6852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6" name="Google Shape;1816;p77"/>
          <p:cNvSpPr/>
          <p:nvPr/>
        </p:nvSpPr>
        <p:spPr>
          <a:xfrm>
            <a:off x="3028800" y="3554025"/>
            <a:ext cx="530400" cy="509400"/>
          </a:xfrm>
          <a:prstGeom prst="ellipse">
            <a:avLst/>
          </a:prstGeom>
          <a:solidFill>
            <a:srgbClr val="FFE599"/>
          </a:solidFill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 </a:t>
            </a:r>
            <a:endParaRPr sz="1800"/>
          </a:p>
        </p:txBody>
      </p:sp>
      <p:sp>
        <p:nvSpPr>
          <p:cNvPr id="1817" name="Google Shape;1817;p77"/>
          <p:cNvSpPr/>
          <p:nvPr/>
        </p:nvSpPr>
        <p:spPr>
          <a:xfrm>
            <a:off x="3136468" y="3665328"/>
            <a:ext cx="315000" cy="286800"/>
          </a:xfrm>
          <a:prstGeom prst="ellipse">
            <a:avLst/>
          </a:prstGeom>
          <a:solidFill>
            <a:srgbClr val="FFE599"/>
          </a:solidFill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 </a:t>
            </a:r>
            <a:endParaRPr sz="1800"/>
          </a:p>
        </p:txBody>
      </p:sp>
      <p:cxnSp>
        <p:nvCxnSpPr>
          <p:cNvPr id="1818" name="Google Shape;1818;p77"/>
          <p:cNvCxnSpPr>
            <a:stCxn id="1817" idx="0"/>
            <a:endCxn id="1817" idx="4"/>
          </p:cNvCxnSpPr>
          <p:nvPr/>
        </p:nvCxnSpPr>
        <p:spPr>
          <a:xfrm>
            <a:off x="3293968" y="3665328"/>
            <a:ext cx="0" cy="286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19" name="Google Shape;1819;p77"/>
          <p:cNvCxnSpPr>
            <a:stCxn id="1817" idx="2"/>
            <a:endCxn id="1817" idx="6"/>
          </p:cNvCxnSpPr>
          <p:nvPr/>
        </p:nvCxnSpPr>
        <p:spPr>
          <a:xfrm>
            <a:off x="3136468" y="3808728"/>
            <a:ext cx="315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20" name="Google Shape;1820;p77"/>
          <p:cNvSpPr/>
          <p:nvPr/>
        </p:nvSpPr>
        <p:spPr>
          <a:xfrm>
            <a:off x="1608067" y="2083300"/>
            <a:ext cx="46500" cy="96600"/>
          </a:xfrm>
          <a:prstGeom prst="ellipse">
            <a:avLst/>
          </a:prstGeom>
          <a:solidFill>
            <a:srgbClr val="FFE599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1" name="Google Shape;1821;p77"/>
          <p:cNvSpPr/>
          <p:nvPr/>
        </p:nvSpPr>
        <p:spPr>
          <a:xfrm>
            <a:off x="1608079" y="2296150"/>
            <a:ext cx="46500" cy="96600"/>
          </a:xfrm>
          <a:prstGeom prst="ellipse">
            <a:avLst/>
          </a:prstGeom>
          <a:solidFill>
            <a:srgbClr val="FFE599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2" name="Google Shape;1822;p77"/>
          <p:cNvSpPr/>
          <p:nvPr/>
        </p:nvSpPr>
        <p:spPr>
          <a:xfrm>
            <a:off x="1608066" y="1870450"/>
            <a:ext cx="46500" cy="96600"/>
          </a:xfrm>
          <a:prstGeom prst="ellipse">
            <a:avLst/>
          </a:prstGeom>
          <a:solidFill>
            <a:srgbClr val="FFE599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3" name="Google Shape;1823;p77"/>
          <p:cNvSpPr/>
          <p:nvPr/>
        </p:nvSpPr>
        <p:spPr>
          <a:xfrm>
            <a:off x="1608067" y="1664950"/>
            <a:ext cx="46500" cy="96600"/>
          </a:xfrm>
          <a:prstGeom prst="ellipse">
            <a:avLst/>
          </a:prstGeom>
          <a:solidFill>
            <a:srgbClr val="FFE599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824" name="Google Shape;1824;p77"/>
          <p:cNvCxnSpPr>
            <a:stCxn id="1815" idx="3"/>
            <a:endCxn id="1816" idx="2"/>
          </p:cNvCxnSpPr>
          <p:nvPr/>
        </p:nvCxnSpPr>
        <p:spPr>
          <a:xfrm>
            <a:off x="2305424" y="828750"/>
            <a:ext cx="723300" cy="2979900"/>
          </a:xfrm>
          <a:prstGeom prst="curvedConnector3">
            <a:avLst>
              <a:gd fmla="val 50005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25" name="Google Shape;1825;p77"/>
          <p:cNvCxnSpPr>
            <a:stCxn id="1803" idx="3"/>
            <a:endCxn id="1816" idx="2"/>
          </p:cNvCxnSpPr>
          <p:nvPr/>
        </p:nvCxnSpPr>
        <p:spPr>
          <a:xfrm>
            <a:off x="2305411" y="2634350"/>
            <a:ext cx="723300" cy="1174500"/>
          </a:xfrm>
          <a:prstGeom prst="curvedConnector3">
            <a:avLst>
              <a:gd fmla="val 50006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26" name="Google Shape;1826;p77"/>
          <p:cNvCxnSpPr>
            <a:stCxn id="1779" idx="3"/>
            <a:endCxn id="1816" idx="2"/>
          </p:cNvCxnSpPr>
          <p:nvPr/>
        </p:nvCxnSpPr>
        <p:spPr>
          <a:xfrm flipH="1" rot="10800000">
            <a:off x="2370525" y="3808600"/>
            <a:ext cx="658200" cy="441000"/>
          </a:xfrm>
          <a:prstGeom prst="curvedConnector3">
            <a:avLst>
              <a:gd fmla="val 50006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27" name="Google Shape;1827;p77"/>
          <p:cNvSpPr/>
          <p:nvPr/>
        </p:nvSpPr>
        <p:spPr>
          <a:xfrm>
            <a:off x="3834339" y="3665163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8" name="Google Shape;1828;p77"/>
          <p:cNvSpPr/>
          <p:nvPr/>
        </p:nvSpPr>
        <p:spPr>
          <a:xfrm>
            <a:off x="4064511" y="3665163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9" name="Google Shape;1829;p77"/>
          <p:cNvSpPr/>
          <p:nvPr/>
        </p:nvSpPr>
        <p:spPr>
          <a:xfrm>
            <a:off x="3949425" y="3665163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0" name="Google Shape;1830;p77"/>
          <p:cNvSpPr/>
          <p:nvPr/>
        </p:nvSpPr>
        <p:spPr>
          <a:xfrm>
            <a:off x="4179597" y="3665163"/>
            <a:ext cx="82200" cy="287100"/>
          </a:xfrm>
          <a:prstGeom prst="roundRect">
            <a:avLst>
              <a:gd fmla="val 16667" name="adj"/>
            </a:avLst>
          </a:prstGeom>
          <a:solidFill>
            <a:srgbClr val="EA9999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1" name="Google Shape;1831;p77"/>
          <p:cNvSpPr/>
          <p:nvPr/>
        </p:nvSpPr>
        <p:spPr>
          <a:xfrm>
            <a:off x="4294684" y="3665163"/>
            <a:ext cx="82200" cy="287100"/>
          </a:xfrm>
          <a:prstGeom prst="roundRect">
            <a:avLst>
              <a:gd fmla="val 16667" name="adj"/>
            </a:avLst>
          </a:prstGeom>
          <a:solidFill>
            <a:srgbClr val="EA9999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2" name="Google Shape;1832;p77"/>
          <p:cNvSpPr/>
          <p:nvPr/>
        </p:nvSpPr>
        <p:spPr>
          <a:xfrm>
            <a:off x="5215339" y="3665188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3" name="Google Shape;1833;p77"/>
          <p:cNvSpPr/>
          <p:nvPr/>
        </p:nvSpPr>
        <p:spPr>
          <a:xfrm>
            <a:off x="5445511" y="3665188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4" name="Google Shape;1834;p77"/>
          <p:cNvSpPr/>
          <p:nvPr/>
        </p:nvSpPr>
        <p:spPr>
          <a:xfrm>
            <a:off x="5330425" y="3665188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5" name="Google Shape;1835;p77"/>
          <p:cNvSpPr/>
          <p:nvPr/>
        </p:nvSpPr>
        <p:spPr>
          <a:xfrm>
            <a:off x="5560597" y="3665188"/>
            <a:ext cx="82200" cy="287100"/>
          </a:xfrm>
          <a:prstGeom prst="roundRect">
            <a:avLst>
              <a:gd fmla="val 16667" name="adj"/>
            </a:avLst>
          </a:prstGeom>
          <a:solidFill>
            <a:srgbClr val="EA9999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6" name="Google Shape;1836;p77"/>
          <p:cNvSpPr/>
          <p:nvPr/>
        </p:nvSpPr>
        <p:spPr>
          <a:xfrm>
            <a:off x="5675684" y="3665188"/>
            <a:ext cx="82200" cy="287100"/>
          </a:xfrm>
          <a:prstGeom prst="roundRect">
            <a:avLst>
              <a:gd fmla="val 16667" name="adj"/>
            </a:avLst>
          </a:prstGeom>
          <a:solidFill>
            <a:srgbClr val="EA9999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7" name="Google Shape;1837;p77"/>
          <p:cNvSpPr/>
          <p:nvPr/>
        </p:nvSpPr>
        <p:spPr>
          <a:xfrm rot="5400000">
            <a:off x="6642671" y="3795989"/>
            <a:ext cx="46500" cy="25500"/>
          </a:xfrm>
          <a:prstGeom prst="ellipse">
            <a:avLst/>
          </a:prstGeom>
          <a:solidFill>
            <a:srgbClr val="FFE599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8" name="Google Shape;1838;p77"/>
          <p:cNvSpPr/>
          <p:nvPr/>
        </p:nvSpPr>
        <p:spPr>
          <a:xfrm rot="5400000">
            <a:off x="6586068" y="3796001"/>
            <a:ext cx="46500" cy="25500"/>
          </a:xfrm>
          <a:prstGeom prst="ellipse">
            <a:avLst/>
          </a:prstGeom>
          <a:solidFill>
            <a:srgbClr val="FFE599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9" name="Google Shape;1839;p77"/>
          <p:cNvSpPr/>
          <p:nvPr/>
        </p:nvSpPr>
        <p:spPr>
          <a:xfrm rot="5400000">
            <a:off x="6699274" y="3795988"/>
            <a:ext cx="46500" cy="25500"/>
          </a:xfrm>
          <a:prstGeom prst="ellipse">
            <a:avLst/>
          </a:prstGeom>
          <a:solidFill>
            <a:srgbClr val="FFE599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0" name="Google Shape;1840;p77"/>
          <p:cNvSpPr/>
          <p:nvPr/>
        </p:nvSpPr>
        <p:spPr>
          <a:xfrm rot="5400000">
            <a:off x="6753923" y="3795989"/>
            <a:ext cx="46500" cy="25500"/>
          </a:xfrm>
          <a:prstGeom prst="ellipse">
            <a:avLst/>
          </a:prstGeom>
          <a:solidFill>
            <a:srgbClr val="FFE599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1" name="Google Shape;1841;p77"/>
          <p:cNvSpPr/>
          <p:nvPr/>
        </p:nvSpPr>
        <p:spPr>
          <a:xfrm>
            <a:off x="6819064" y="3665163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2" name="Google Shape;1842;p77"/>
          <p:cNvSpPr/>
          <p:nvPr/>
        </p:nvSpPr>
        <p:spPr>
          <a:xfrm>
            <a:off x="7049236" y="3665163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3" name="Google Shape;1843;p77"/>
          <p:cNvSpPr/>
          <p:nvPr/>
        </p:nvSpPr>
        <p:spPr>
          <a:xfrm>
            <a:off x="6934150" y="3665163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4" name="Google Shape;1844;p77"/>
          <p:cNvSpPr/>
          <p:nvPr/>
        </p:nvSpPr>
        <p:spPr>
          <a:xfrm>
            <a:off x="7164322" y="3665163"/>
            <a:ext cx="82200" cy="287100"/>
          </a:xfrm>
          <a:prstGeom prst="roundRect">
            <a:avLst>
              <a:gd fmla="val 16667" name="adj"/>
            </a:avLst>
          </a:prstGeom>
          <a:solidFill>
            <a:srgbClr val="EA9999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5" name="Google Shape;1845;p77"/>
          <p:cNvSpPr/>
          <p:nvPr/>
        </p:nvSpPr>
        <p:spPr>
          <a:xfrm>
            <a:off x="7279409" y="3665163"/>
            <a:ext cx="82200" cy="287100"/>
          </a:xfrm>
          <a:prstGeom prst="roundRect">
            <a:avLst>
              <a:gd fmla="val 16667" name="adj"/>
            </a:avLst>
          </a:prstGeom>
          <a:solidFill>
            <a:srgbClr val="EA9999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6" name="Google Shape;1846;p77"/>
          <p:cNvSpPr/>
          <p:nvPr/>
        </p:nvSpPr>
        <p:spPr>
          <a:xfrm>
            <a:off x="3834350" y="2179900"/>
            <a:ext cx="4332900" cy="12909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EAD1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Decoder</a:t>
            </a:r>
            <a:endParaRPr/>
          </a:p>
        </p:txBody>
      </p:sp>
      <p:sp>
        <p:nvSpPr>
          <p:cNvPr id="1847" name="Google Shape;1847;p77"/>
          <p:cNvSpPr txBox="1"/>
          <p:nvPr/>
        </p:nvSpPr>
        <p:spPr>
          <a:xfrm>
            <a:off x="5365975" y="1361350"/>
            <a:ext cx="1269600" cy="4002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Answer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48" name="Google Shape;1848;p77"/>
          <p:cNvSpPr txBox="1"/>
          <p:nvPr/>
        </p:nvSpPr>
        <p:spPr>
          <a:xfrm>
            <a:off x="4940150" y="1761550"/>
            <a:ext cx="212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(Autoregressively)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52" name="Shape 1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" name="Google Shape;1853;p78"/>
          <p:cNvSpPr txBox="1"/>
          <p:nvPr>
            <p:ph type="title"/>
          </p:nvPr>
        </p:nvSpPr>
        <p:spPr>
          <a:xfrm>
            <a:off x="0" y="0"/>
            <a:ext cx="7688400" cy="68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40">
                <a:solidFill>
                  <a:schemeClr val="accent2"/>
                </a:solidFill>
              </a:rPr>
              <a:t>FiD-eff with convolution</a:t>
            </a:r>
            <a:endParaRPr sz="2640">
              <a:solidFill>
                <a:schemeClr val="accent2"/>
              </a:solidFill>
            </a:endParaRPr>
          </a:p>
        </p:txBody>
      </p:sp>
      <p:sp>
        <p:nvSpPr>
          <p:cNvPr id="1854" name="Google Shape;1854;p78"/>
          <p:cNvSpPr/>
          <p:nvPr/>
        </p:nvSpPr>
        <p:spPr>
          <a:xfrm>
            <a:off x="892125" y="972300"/>
            <a:ext cx="1478400" cy="5946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Encoder</a:t>
            </a:r>
            <a:endParaRPr/>
          </a:p>
        </p:txBody>
      </p:sp>
      <p:sp>
        <p:nvSpPr>
          <p:cNvPr id="1855" name="Google Shape;1855;p78"/>
          <p:cNvSpPr/>
          <p:nvPr/>
        </p:nvSpPr>
        <p:spPr>
          <a:xfrm>
            <a:off x="892125" y="2786600"/>
            <a:ext cx="1478400" cy="5946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Encoder</a:t>
            </a:r>
            <a:endParaRPr/>
          </a:p>
        </p:txBody>
      </p:sp>
      <p:sp>
        <p:nvSpPr>
          <p:cNvPr id="1856" name="Google Shape;1856;p78"/>
          <p:cNvSpPr/>
          <p:nvPr/>
        </p:nvSpPr>
        <p:spPr>
          <a:xfrm>
            <a:off x="892125" y="3952300"/>
            <a:ext cx="1478400" cy="5946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Encoder</a:t>
            </a:r>
            <a:endParaRPr/>
          </a:p>
        </p:txBody>
      </p:sp>
      <p:sp>
        <p:nvSpPr>
          <p:cNvPr id="1857" name="Google Shape;1857;p78"/>
          <p:cNvSpPr/>
          <p:nvPr/>
        </p:nvSpPr>
        <p:spPr>
          <a:xfrm>
            <a:off x="957264" y="366517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8" name="Google Shape;1858;p78"/>
          <p:cNvSpPr/>
          <p:nvPr/>
        </p:nvSpPr>
        <p:spPr>
          <a:xfrm>
            <a:off x="1187436" y="366517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9" name="Google Shape;1859;p78"/>
          <p:cNvSpPr/>
          <p:nvPr/>
        </p:nvSpPr>
        <p:spPr>
          <a:xfrm>
            <a:off x="1072350" y="366517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0" name="Google Shape;1860;p78"/>
          <p:cNvSpPr/>
          <p:nvPr/>
        </p:nvSpPr>
        <p:spPr>
          <a:xfrm>
            <a:off x="1302522" y="366517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1" name="Google Shape;1861;p78"/>
          <p:cNvSpPr/>
          <p:nvPr/>
        </p:nvSpPr>
        <p:spPr>
          <a:xfrm>
            <a:off x="1417609" y="366517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2" name="Google Shape;1862;p78"/>
          <p:cNvSpPr/>
          <p:nvPr/>
        </p:nvSpPr>
        <p:spPr>
          <a:xfrm>
            <a:off x="1647781" y="366517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3" name="Google Shape;1863;p78"/>
          <p:cNvSpPr/>
          <p:nvPr/>
        </p:nvSpPr>
        <p:spPr>
          <a:xfrm>
            <a:off x="1532695" y="366517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4" name="Google Shape;1864;p78"/>
          <p:cNvSpPr/>
          <p:nvPr/>
        </p:nvSpPr>
        <p:spPr>
          <a:xfrm>
            <a:off x="1762867" y="366517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5" name="Google Shape;1865;p78"/>
          <p:cNvSpPr/>
          <p:nvPr/>
        </p:nvSpPr>
        <p:spPr>
          <a:xfrm>
            <a:off x="1877953" y="366517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6" name="Google Shape;1866;p78"/>
          <p:cNvSpPr/>
          <p:nvPr/>
        </p:nvSpPr>
        <p:spPr>
          <a:xfrm>
            <a:off x="2108125" y="366517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7" name="Google Shape;1867;p78"/>
          <p:cNvSpPr/>
          <p:nvPr/>
        </p:nvSpPr>
        <p:spPr>
          <a:xfrm>
            <a:off x="1993039" y="366517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8" name="Google Shape;1868;p78"/>
          <p:cNvSpPr/>
          <p:nvPr/>
        </p:nvSpPr>
        <p:spPr>
          <a:xfrm>
            <a:off x="2223211" y="366517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9" name="Google Shape;1869;p78"/>
          <p:cNvSpPr/>
          <p:nvPr/>
        </p:nvSpPr>
        <p:spPr>
          <a:xfrm>
            <a:off x="957264" y="24908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0" name="Google Shape;1870;p78"/>
          <p:cNvSpPr/>
          <p:nvPr/>
        </p:nvSpPr>
        <p:spPr>
          <a:xfrm>
            <a:off x="1187436" y="24908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1" name="Google Shape;1871;p78"/>
          <p:cNvSpPr/>
          <p:nvPr/>
        </p:nvSpPr>
        <p:spPr>
          <a:xfrm>
            <a:off x="1072350" y="24908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2" name="Google Shape;1872;p78"/>
          <p:cNvSpPr/>
          <p:nvPr/>
        </p:nvSpPr>
        <p:spPr>
          <a:xfrm>
            <a:off x="1302522" y="24908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3" name="Google Shape;1873;p78"/>
          <p:cNvSpPr/>
          <p:nvPr/>
        </p:nvSpPr>
        <p:spPr>
          <a:xfrm>
            <a:off x="1417609" y="24908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4" name="Google Shape;1874;p78"/>
          <p:cNvSpPr/>
          <p:nvPr/>
        </p:nvSpPr>
        <p:spPr>
          <a:xfrm>
            <a:off x="1647781" y="24908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5" name="Google Shape;1875;p78"/>
          <p:cNvSpPr/>
          <p:nvPr/>
        </p:nvSpPr>
        <p:spPr>
          <a:xfrm>
            <a:off x="1532695" y="24908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6" name="Google Shape;1876;p78"/>
          <p:cNvSpPr/>
          <p:nvPr/>
        </p:nvSpPr>
        <p:spPr>
          <a:xfrm>
            <a:off x="1762867" y="24908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7" name="Google Shape;1877;p78"/>
          <p:cNvSpPr/>
          <p:nvPr/>
        </p:nvSpPr>
        <p:spPr>
          <a:xfrm>
            <a:off x="1877953" y="24908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8" name="Google Shape;1878;p78"/>
          <p:cNvSpPr/>
          <p:nvPr/>
        </p:nvSpPr>
        <p:spPr>
          <a:xfrm>
            <a:off x="2108125" y="24908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9" name="Google Shape;1879;p78"/>
          <p:cNvSpPr/>
          <p:nvPr/>
        </p:nvSpPr>
        <p:spPr>
          <a:xfrm>
            <a:off x="1993039" y="24908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0" name="Google Shape;1880;p78"/>
          <p:cNvSpPr/>
          <p:nvPr/>
        </p:nvSpPr>
        <p:spPr>
          <a:xfrm>
            <a:off x="2223211" y="24908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1" name="Google Shape;1881;p78"/>
          <p:cNvSpPr/>
          <p:nvPr/>
        </p:nvSpPr>
        <p:spPr>
          <a:xfrm>
            <a:off x="957277" y="6852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2" name="Google Shape;1882;p78"/>
          <p:cNvSpPr/>
          <p:nvPr/>
        </p:nvSpPr>
        <p:spPr>
          <a:xfrm>
            <a:off x="1187449" y="6852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3" name="Google Shape;1883;p78"/>
          <p:cNvSpPr/>
          <p:nvPr/>
        </p:nvSpPr>
        <p:spPr>
          <a:xfrm>
            <a:off x="1072363" y="6852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4" name="Google Shape;1884;p78"/>
          <p:cNvSpPr/>
          <p:nvPr/>
        </p:nvSpPr>
        <p:spPr>
          <a:xfrm>
            <a:off x="1302535" y="6852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5" name="Google Shape;1885;p78"/>
          <p:cNvSpPr/>
          <p:nvPr/>
        </p:nvSpPr>
        <p:spPr>
          <a:xfrm>
            <a:off x="1417621" y="6852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6" name="Google Shape;1886;p78"/>
          <p:cNvSpPr/>
          <p:nvPr/>
        </p:nvSpPr>
        <p:spPr>
          <a:xfrm>
            <a:off x="1647793" y="6852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7" name="Google Shape;1887;p78"/>
          <p:cNvSpPr/>
          <p:nvPr/>
        </p:nvSpPr>
        <p:spPr>
          <a:xfrm>
            <a:off x="1532707" y="6852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8" name="Google Shape;1888;p78"/>
          <p:cNvSpPr/>
          <p:nvPr/>
        </p:nvSpPr>
        <p:spPr>
          <a:xfrm>
            <a:off x="1762879" y="6852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9" name="Google Shape;1889;p78"/>
          <p:cNvSpPr/>
          <p:nvPr/>
        </p:nvSpPr>
        <p:spPr>
          <a:xfrm>
            <a:off x="1877965" y="6852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0" name="Google Shape;1890;p78"/>
          <p:cNvSpPr/>
          <p:nvPr/>
        </p:nvSpPr>
        <p:spPr>
          <a:xfrm>
            <a:off x="2108138" y="6852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1" name="Google Shape;1891;p78"/>
          <p:cNvSpPr/>
          <p:nvPr/>
        </p:nvSpPr>
        <p:spPr>
          <a:xfrm>
            <a:off x="1993052" y="6852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2" name="Google Shape;1892;p78"/>
          <p:cNvSpPr/>
          <p:nvPr/>
        </p:nvSpPr>
        <p:spPr>
          <a:xfrm>
            <a:off x="2223224" y="6852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3" name="Google Shape;1893;p78"/>
          <p:cNvSpPr/>
          <p:nvPr/>
        </p:nvSpPr>
        <p:spPr>
          <a:xfrm>
            <a:off x="3028800" y="3554025"/>
            <a:ext cx="530400" cy="509400"/>
          </a:xfrm>
          <a:prstGeom prst="ellipse">
            <a:avLst/>
          </a:prstGeom>
          <a:solidFill>
            <a:srgbClr val="FFE599"/>
          </a:solidFill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 </a:t>
            </a:r>
            <a:endParaRPr sz="1800"/>
          </a:p>
        </p:txBody>
      </p:sp>
      <p:sp>
        <p:nvSpPr>
          <p:cNvPr id="1894" name="Google Shape;1894;p78"/>
          <p:cNvSpPr/>
          <p:nvPr/>
        </p:nvSpPr>
        <p:spPr>
          <a:xfrm>
            <a:off x="3136468" y="3665328"/>
            <a:ext cx="315000" cy="286800"/>
          </a:xfrm>
          <a:prstGeom prst="ellipse">
            <a:avLst/>
          </a:prstGeom>
          <a:solidFill>
            <a:srgbClr val="FFE599"/>
          </a:solidFill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 </a:t>
            </a:r>
            <a:endParaRPr sz="1800"/>
          </a:p>
        </p:txBody>
      </p:sp>
      <p:cxnSp>
        <p:nvCxnSpPr>
          <p:cNvPr id="1895" name="Google Shape;1895;p78"/>
          <p:cNvCxnSpPr>
            <a:stCxn id="1894" idx="0"/>
            <a:endCxn id="1894" idx="4"/>
          </p:cNvCxnSpPr>
          <p:nvPr/>
        </p:nvCxnSpPr>
        <p:spPr>
          <a:xfrm>
            <a:off x="3293968" y="3665328"/>
            <a:ext cx="0" cy="286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96" name="Google Shape;1896;p78"/>
          <p:cNvCxnSpPr>
            <a:stCxn id="1894" idx="2"/>
            <a:endCxn id="1894" idx="6"/>
          </p:cNvCxnSpPr>
          <p:nvPr/>
        </p:nvCxnSpPr>
        <p:spPr>
          <a:xfrm>
            <a:off x="3136468" y="3808728"/>
            <a:ext cx="315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97" name="Google Shape;1897;p78"/>
          <p:cNvSpPr/>
          <p:nvPr/>
        </p:nvSpPr>
        <p:spPr>
          <a:xfrm>
            <a:off x="1608067" y="2083300"/>
            <a:ext cx="46500" cy="96600"/>
          </a:xfrm>
          <a:prstGeom prst="ellipse">
            <a:avLst/>
          </a:prstGeom>
          <a:solidFill>
            <a:srgbClr val="FFE599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8" name="Google Shape;1898;p78"/>
          <p:cNvSpPr/>
          <p:nvPr/>
        </p:nvSpPr>
        <p:spPr>
          <a:xfrm>
            <a:off x="1608079" y="2296150"/>
            <a:ext cx="46500" cy="96600"/>
          </a:xfrm>
          <a:prstGeom prst="ellipse">
            <a:avLst/>
          </a:prstGeom>
          <a:solidFill>
            <a:srgbClr val="FFE599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9" name="Google Shape;1899;p78"/>
          <p:cNvSpPr/>
          <p:nvPr/>
        </p:nvSpPr>
        <p:spPr>
          <a:xfrm>
            <a:off x="1608066" y="1870450"/>
            <a:ext cx="46500" cy="96600"/>
          </a:xfrm>
          <a:prstGeom prst="ellipse">
            <a:avLst/>
          </a:prstGeom>
          <a:solidFill>
            <a:srgbClr val="FFE599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0" name="Google Shape;1900;p78"/>
          <p:cNvSpPr/>
          <p:nvPr/>
        </p:nvSpPr>
        <p:spPr>
          <a:xfrm>
            <a:off x="1608067" y="1664950"/>
            <a:ext cx="46500" cy="96600"/>
          </a:xfrm>
          <a:prstGeom prst="ellipse">
            <a:avLst/>
          </a:prstGeom>
          <a:solidFill>
            <a:srgbClr val="FFE599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901" name="Google Shape;1901;p78"/>
          <p:cNvCxnSpPr>
            <a:stCxn id="1892" idx="3"/>
            <a:endCxn id="1893" idx="2"/>
          </p:cNvCxnSpPr>
          <p:nvPr/>
        </p:nvCxnSpPr>
        <p:spPr>
          <a:xfrm>
            <a:off x="2305424" y="828750"/>
            <a:ext cx="723300" cy="2979900"/>
          </a:xfrm>
          <a:prstGeom prst="curvedConnector3">
            <a:avLst>
              <a:gd fmla="val 50005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02" name="Google Shape;1902;p78"/>
          <p:cNvCxnSpPr>
            <a:stCxn id="1880" idx="3"/>
            <a:endCxn id="1893" idx="2"/>
          </p:cNvCxnSpPr>
          <p:nvPr/>
        </p:nvCxnSpPr>
        <p:spPr>
          <a:xfrm>
            <a:off x="2305411" y="2634350"/>
            <a:ext cx="723300" cy="1174500"/>
          </a:xfrm>
          <a:prstGeom prst="curvedConnector3">
            <a:avLst>
              <a:gd fmla="val 50006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03" name="Google Shape;1903;p78"/>
          <p:cNvCxnSpPr>
            <a:stCxn id="1856" idx="3"/>
            <a:endCxn id="1893" idx="2"/>
          </p:cNvCxnSpPr>
          <p:nvPr/>
        </p:nvCxnSpPr>
        <p:spPr>
          <a:xfrm flipH="1" rot="10800000">
            <a:off x="2370525" y="3808600"/>
            <a:ext cx="658200" cy="441000"/>
          </a:xfrm>
          <a:prstGeom prst="curvedConnector3">
            <a:avLst>
              <a:gd fmla="val 50006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04" name="Google Shape;1904;p78"/>
          <p:cNvSpPr/>
          <p:nvPr/>
        </p:nvSpPr>
        <p:spPr>
          <a:xfrm>
            <a:off x="5042854" y="3665163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5" name="Google Shape;1905;p78"/>
          <p:cNvSpPr/>
          <p:nvPr/>
        </p:nvSpPr>
        <p:spPr>
          <a:xfrm>
            <a:off x="5157940" y="3665163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6" name="Google Shape;1906;p78"/>
          <p:cNvSpPr/>
          <p:nvPr/>
        </p:nvSpPr>
        <p:spPr>
          <a:xfrm>
            <a:off x="5388113" y="3665163"/>
            <a:ext cx="82200" cy="287100"/>
          </a:xfrm>
          <a:prstGeom prst="roundRect">
            <a:avLst>
              <a:gd fmla="val 16667" name="adj"/>
            </a:avLst>
          </a:prstGeom>
          <a:solidFill>
            <a:srgbClr val="EA9999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7" name="Google Shape;1907;p78"/>
          <p:cNvSpPr/>
          <p:nvPr/>
        </p:nvSpPr>
        <p:spPr>
          <a:xfrm>
            <a:off x="5273027" y="3665163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8" name="Google Shape;1908;p78"/>
          <p:cNvSpPr/>
          <p:nvPr/>
        </p:nvSpPr>
        <p:spPr>
          <a:xfrm>
            <a:off x="5503199" y="3665163"/>
            <a:ext cx="82200" cy="287100"/>
          </a:xfrm>
          <a:prstGeom prst="roundRect">
            <a:avLst>
              <a:gd fmla="val 16667" name="adj"/>
            </a:avLst>
          </a:prstGeom>
          <a:solidFill>
            <a:srgbClr val="EA9999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9" name="Google Shape;1909;p78"/>
          <p:cNvSpPr/>
          <p:nvPr/>
        </p:nvSpPr>
        <p:spPr>
          <a:xfrm>
            <a:off x="5618252" y="3665188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0" name="Google Shape;1910;p78"/>
          <p:cNvSpPr/>
          <p:nvPr/>
        </p:nvSpPr>
        <p:spPr>
          <a:xfrm>
            <a:off x="5848424" y="3665188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1" name="Google Shape;1911;p78"/>
          <p:cNvSpPr/>
          <p:nvPr/>
        </p:nvSpPr>
        <p:spPr>
          <a:xfrm>
            <a:off x="5733338" y="3665188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2" name="Google Shape;1912;p78"/>
          <p:cNvSpPr/>
          <p:nvPr/>
        </p:nvSpPr>
        <p:spPr>
          <a:xfrm>
            <a:off x="5963510" y="3665188"/>
            <a:ext cx="82200" cy="287100"/>
          </a:xfrm>
          <a:prstGeom prst="roundRect">
            <a:avLst>
              <a:gd fmla="val 16667" name="adj"/>
            </a:avLst>
          </a:prstGeom>
          <a:solidFill>
            <a:srgbClr val="EA9999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3" name="Google Shape;1913;p78"/>
          <p:cNvSpPr/>
          <p:nvPr/>
        </p:nvSpPr>
        <p:spPr>
          <a:xfrm>
            <a:off x="6078596" y="3665188"/>
            <a:ext cx="82200" cy="287100"/>
          </a:xfrm>
          <a:prstGeom prst="roundRect">
            <a:avLst>
              <a:gd fmla="val 16667" name="adj"/>
            </a:avLst>
          </a:prstGeom>
          <a:solidFill>
            <a:srgbClr val="EA9999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4" name="Google Shape;1914;p78"/>
          <p:cNvSpPr/>
          <p:nvPr/>
        </p:nvSpPr>
        <p:spPr>
          <a:xfrm rot="5400000">
            <a:off x="6239758" y="3795989"/>
            <a:ext cx="46500" cy="25500"/>
          </a:xfrm>
          <a:prstGeom prst="ellipse">
            <a:avLst/>
          </a:prstGeom>
          <a:solidFill>
            <a:srgbClr val="FFE599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5" name="Google Shape;1915;p78"/>
          <p:cNvSpPr/>
          <p:nvPr/>
        </p:nvSpPr>
        <p:spPr>
          <a:xfrm rot="5400000">
            <a:off x="6183155" y="3796001"/>
            <a:ext cx="46500" cy="25500"/>
          </a:xfrm>
          <a:prstGeom prst="ellipse">
            <a:avLst/>
          </a:prstGeom>
          <a:solidFill>
            <a:srgbClr val="FFE599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6" name="Google Shape;1916;p78"/>
          <p:cNvSpPr/>
          <p:nvPr/>
        </p:nvSpPr>
        <p:spPr>
          <a:xfrm rot="5400000">
            <a:off x="6296361" y="3795988"/>
            <a:ext cx="46500" cy="25500"/>
          </a:xfrm>
          <a:prstGeom prst="ellipse">
            <a:avLst/>
          </a:prstGeom>
          <a:solidFill>
            <a:srgbClr val="FFE599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7" name="Google Shape;1917;p78"/>
          <p:cNvSpPr/>
          <p:nvPr/>
        </p:nvSpPr>
        <p:spPr>
          <a:xfrm rot="5400000">
            <a:off x="6351010" y="3795989"/>
            <a:ext cx="46500" cy="25500"/>
          </a:xfrm>
          <a:prstGeom prst="ellipse">
            <a:avLst/>
          </a:prstGeom>
          <a:solidFill>
            <a:srgbClr val="FFE599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8" name="Google Shape;1918;p78"/>
          <p:cNvSpPr/>
          <p:nvPr/>
        </p:nvSpPr>
        <p:spPr>
          <a:xfrm>
            <a:off x="6416152" y="3665163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9" name="Google Shape;1919;p78"/>
          <p:cNvSpPr/>
          <p:nvPr/>
        </p:nvSpPr>
        <p:spPr>
          <a:xfrm>
            <a:off x="6646324" y="3665163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0" name="Google Shape;1920;p78"/>
          <p:cNvSpPr/>
          <p:nvPr/>
        </p:nvSpPr>
        <p:spPr>
          <a:xfrm>
            <a:off x="6531238" y="3665163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1" name="Google Shape;1921;p78"/>
          <p:cNvSpPr/>
          <p:nvPr/>
        </p:nvSpPr>
        <p:spPr>
          <a:xfrm>
            <a:off x="6761410" y="3665163"/>
            <a:ext cx="82200" cy="287100"/>
          </a:xfrm>
          <a:prstGeom prst="roundRect">
            <a:avLst>
              <a:gd fmla="val 16667" name="adj"/>
            </a:avLst>
          </a:prstGeom>
          <a:solidFill>
            <a:srgbClr val="EA9999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2" name="Google Shape;1922;p78"/>
          <p:cNvSpPr/>
          <p:nvPr/>
        </p:nvSpPr>
        <p:spPr>
          <a:xfrm>
            <a:off x="6876496" y="3665163"/>
            <a:ext cx="82200" cy="287100"/>
          </a:xfrm>
          <a:prstGeom prst="roundRect">
            <a:avLst>
              <a:gd fmla="val 16667" name="adj"/>
            </a:avLst>
          </a:prstGeom>
          <a:solidFill>
            <a:srgbClr val="EA9999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3" name="Google Shape;1923;p78"/>
          <p:cNvSpPr/>
          <p:nvPr/>
        </p:nvSpPr>
        <p:spPr>
          <a:xfrm>
            <a:off x="3834350" y="2179900"/>
            <a:ext cx="4332900" cy="12909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EAD1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Decoder</a:t>
            </a:r>
            <a:endParaRPr/>
          </a:p>
        </p:txBody>
      </p:sp>
      <p:sp>
        <p:nvSpPr>
          <p:cNvPr id="1924" name="Google Shape;1924;p78"/>
          <p:cNvSpPr txBox="1"/>
          <p:nvPr/>
        </p:nvSpPr>
        <p:spPr>
          <a:xfrm>
            <a:off x="5365975" y="1361350"/>
            <a:ext cx="1269600" cy="4002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Answer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25" name="Google Shape;1925;p78"/>
          <p:cNvSpPr txBox="1"/>
          <p:nvPr/>
        </p:nvSpPr>
        <p:spPr>
          <a:xfrm>
            <a:off x="4940150" y="1761550"/>
            <a:ext cx="212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(Autoregressively)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26" name="Google Shape;1926;p78"/>
          <p:cNvSpPr/>
          <p:nvPr/>
        </p:nvSpPr>
        <p:spPr>
          <a:xfrm rot="-5400000">
            <a:off x="5933350" y="3120050"/>
            <a:ext cx="144600" cy="19284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7" name="Google Shape;1927;p78"/>
          <p:cNvSpPr txBox="1"/>
          <p:nvPr/>
        </p:nvSpPr>
        <p:spPr>
          <a:xfrm>
            <a:off x="4535200" y="4216200"/>
            <a:ext cx="2940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In my model it’s 32(yellow) + 16(Red) times n passages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31" name="Shape 1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2" name="Google Shape;1932;p79"/>
          <p:cNvSpPr txBox="1"/>
          <p:nvPr>
            <p:ph type="title"/>
          </p:nvPr>
        </p:nvSpPr>
        <p:spPr>
          <a:xfrm>
            <a:off x="0" y="0"/>
            <a:ext cx="7688400" cy="68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40">
                <a:solidFill>
                  <a:schemeClr val="accent2"/>
                </a:solidFill>
              </a:rPr>
              <a:t>FiD-eff with convolution</a:t>
            </a:r>
            <a:endParaRPr sz="2640">
              <a:solidFill>
                <a:schemeClr val="accent2"/>
              </a:solidFill>
            </a:endParaRPr>
          </a:p>
        </p:txBody>
      </p:sp>
      <p:sp>
        <p:nvSpPr>
          <p:cNvPr id="1933" name="Google Shape;1933;p79"/>
          <p:cNvSpPr/>
          <p:nvPr/>
        </p:nvSpPr>
        <p:spPr>
          <a:xfrm>
            <a:off x="892125" y="972300"/>
            <a:ext cx="1478400" cy="5946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Encoder</a:t>
            </a:r>
            <a:endParaRPr/>
          </a:p>
        </p:txBody>
      </p:sp>
      <p:sp>
        <p:nvSpPr>
          <p:cNvPr id="1934" name="Google Shape;1934;p79"/>
          <p:cNvSpPr/>
          <p:nvPr/>
        </p:nvSpPr>
        <p:spPr>
          <a:xfrm>
            <a:off x="892125" y="2786600"/>
            <a:ext cx="1478400" cy="5946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Encoder</a:t>
            </a:r>
            <a:endParaRPr/>
          </a:p>
        </p:txBody>
      </p:sp>
      <p:sp>
        <p:nvSpPr>
          <p:cNvPr id="1935" name="Google Shape;1935;p79"/>
          <p:cNvSpPr/>
          <p:nvPr/>
        </p:nvSpPr>
        <p:spPr>
          <a:xfrm>
            <a:off x="892125" y="3952300"/>
            <a:ext cx="1478400" cy="5946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Encoder</a:t>
            </a:r>
            <a:endParaRPr/>
          </a:p>
        </p:txBody>
      </p:sp>
      <p:sp>
        <p:nvSpPr>
          <p:cNvPr id="1936" name="Google Shape;1936;p79"/>
          <p:cNvSpPr/>
          <p:nvPr/>
        </p:nvSpPr>
        <p:spPr>
          <a:xfrm>
            <a:off x="957264" y="366517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7" name="Google Shape;1937;p79"/>
          <p:cNvSpPr/>
          <p:nvPr/>
        </p:nvSpPr>
        <p:spPr>
          <a:xfrm>
            <a:off x="1187436" y="366517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8" name="Google Shape;1938;p79"/>
          <p:cNvSpPr/>
          <p:nvPr/>
        </p:nvSpPr>
        <p:spPr>
          <a:xfrm>
            <a:off x="1072350" y="366517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9" name="Google Shape;1939;p79"/>
          <p:cNvSpPr/>
          <p:nvPr/>
        </p:nvSpPr>
        <p:spPr>
          <a:xfrm>
            <a:off x="1302522" y="366517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0" name="Google Shape;1940;p79"/>
          <p:cNvSpPr/>
          <p:nvPr/>
        </p:nvSpPr>
        <p:spPr>
          <a:xfrm>
            <a:off x="1417609" y="366517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1" name="Google Shape;1941;p79"/>
          <p:cNvSpPr/>
          <p:nvPr/>
        </p:nvSpPr>
        <p:spPr>
          <a:xfrm>
            <a:off x="1647781" y="366517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2" name="Google Shape;1942;p79"/>
          <p:cNvSpPr/>
          <p:nvPr/>
        </p:nvSpPr>
        <p:spPr>
          <a:xfrm>
            <a:off x="1532695" y="366517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3" name="Google Shape;1943;p79"/>
          <p:cNvSpPr/>
          <p:nvPr/>
        </p:nvSpPr>
        <p:spPr>
          <a:xfrm>
            <a:off x="1762867" y="366517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4" name="Google Shape;1944;p79"/>
          <p:cNvSpPr/>
          <p:nvPr/>
        </p:nvSpPr>
        <p:spPr>
          <a:xfrm>
            <a:off x="1877953" y="366517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5" name="Google Shape;1945;p79"/>
          <p:cNvSpPr/>
          <p:nvPr/>
        </p:nvSpPr>
        <p:spPr>
          <a:xfrm>
            <a:off x="2108125" y="366517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6" name="Google Shape;1946;p79"/>
          <p:cNvSpPr/>
          <p:nvPr/>
        </p:nvSpPr>
        <p:spPr>
          <a:xfrm>
            <a:off x="1993039" y="366517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7" name="Google Shape;1947;p79"/>
          <p:cNvSpPr/>
          <p:nvPr/>
        </p:nvSpPr>
        <p:spPr>
          <a:xfrm>
            <a:off x="2223211" y="366517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8" name="Google Shape;1948;p79"/>
          <p:cNvSpPr/>
          <p:nvPr/>
        </p:nvSpPr>
        <p:spPr>
          <a:xfrm>
            <a:off x="957264" y="24908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9" name="Google Shape;1949;p79"/>
          <p:cNvSpPr/>
          <p:nvPr/>
        </p:nvSpPr>
        <p:spPr>
          <a:xfrm>
            <a:off x="1187436" y="24908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0" name="Google Shape;1950;p79"/>
          <p:cNvSpPr/>
          <p:nvPr/>
        </p:nvSpPr>
        <p:spPr>
          <a:xfrm>
            <a:off x="1072350" y="24908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1" name="Google Shape;1951;p79"/>
          <p:cNvSpPr/>
          <p:nvPr/>
        </p:nvSpPr>
        <p:spPr>
          <a:xfrm>
            <a:off x="1302522" y="24908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2" name="Google Shape;1952;p79"/>
          <p:cNvSpPr/>
          <p:nvPr/>
        </p:nvSpPr>
        <p:spPr>
          <a:xfrm>
            <a:off x="1417609" y="24908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3" name="Google Shape;1953;p79"/>
          <p:cNvSpPr/>
          <p:nvPr/>
        </p:nvSpPr>
        <p:spPr>
          <a:xfrm>
            <a:off x="1647781" y="24908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4" name="Google Shape;1954;p79"/>
          <p:cNvSpPr/>
          <p:nvPr/>
        </p:nvSpPr>
        <p:spPr>
          <a:xfrm>
            <a:off x="1532695" y="24908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5" name="Google Shape;1955;p79"/>
          <p:cNvSpPr/>
          <p:nvPr/>
        </p:nvSpPr>
        <p:spPr>
          <a:xfrm>
            <a:off x="1762867" y="24908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6" name="Google Shape;1956;p79"/>
          <p:cNvSpPr/>
          <p:nvPr/>
        </p:nvSpPr>
        <p:spPr>
          <a:xfrm>
            <a:off x="1877953" y="24908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7" name="Google Shape;1957;p79"/>
          <p:cNvSpPr/>
          <p:nvPr/>
        </p:nvSpPr>
        <p:spPr>
          <a:xfrm>
            <a:off x="2108125" y="24908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8" name="Google Shape;1958;p79"/>
          <p:cNvSpPr/>
          <p:nvPr/>
        </p:nvSpPr>
        <p:spPr>
          <a:xfrm>
            <a:off x="1993039" y="24908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9" name="Google Shape;1959;p79"/>
          <p:cNvSpPr/>
          <p:nvPr/>
        </p:nvSpPr>
        <p:spPr>
          <a:xfrm>
            <a:off x="2223211" y="24908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0" name="Google Shape;1960;p79"/>
          <p:cNvSpPr/>
          <p:nvPr/>
        </p:nvSpPr>
        <p:spPr>
          <a:xfrm>
            <a:off x="957277" y="6852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1" name="Google Shape;1961;p79"/>
          <p:cNvSpPr/>
          <p:nvPr/>
        </p:nvSpPr>
        <p:spPr>
          <a:xfrm>
            <a:off x="1187449" y="6852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2" name="Google Shape;1962;p79"/>
          <p:cNvSpPr/>
          <p:nvPr/>
        </p:nvSpPr>
        <p:spPr>
          <a:xfrm>
            <a:off x="1072363" y="6852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3" name="Google Shape;1963;p79"/>
          <p:cNvSpPr/>
          <p:nvPr/>
        </p:nvSpPr>
        <p:spPr>
          <a:xfrm>
            <a:off x="1302535" y="6852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4" name="Google Shape;1964;p79"/>
          <p:cNvSpPr/>
          <p:nvPr/>
        </p:nvSpPr>
        <p:spPr>
          <a:xfrm>
            <a:off x="1417621" y="6852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5" name="Google Shape;1965;p79"/>
          <p:cNvSpPr/>
          <p:nvPr/>
        </p:nvSpPr>
        <p:spPr>
          <a:xfrm>
            <a:off x="1647793" y="6852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6" name="Google Shape;1966;p79"/>
          <p:cNvSpPr/>
          <p:nvPr/>
        </p:nvSpPr>
        <p:spPr>
          <a:xfrm>
            <a:off x="1532707" y="6852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7" name="Google Shape;1967;p79"/>
          <p:cNvSpPr/>
          <p:nvPr/>
        </p:nvSpPr>
        <p:spPr>
          <a:xfrm>
            <a:off x="1762879" y="6852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8" name="Google Shape;1968;p79"/>
          <p:cNvSpPr/>
          <p:nvPr/>
        </p:nvSpPr>
        <p:spPr>
          <a:xfrm>
            <a:off x="1877965" y="6852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9" name="Google Shape;1969;p79"/>
          <p:cNvSpPr/>
          <p:nvPr/>
        </p:nvSpPr>
        <p:spPr>
          <a:xfrm>
            <a:off x="2108138" y="6852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0" name="Google Shape;1970;p79"/>
          <p:cNvSpPr/>
          <p:nvPr/>
        </p:nvSpPr>
        <p:spPr>
          <a:xfrm>
            <a:off x="1993052" y="6852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1" name="Google Shape;1971;p79"/>
          <p:cNvSpPr/>
          <p:nvPr/>
        </p:nvSpPr>
        <p:spPr>
          <a:xfrm>
            <a:off x="2223224" y="6852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2" name="Google Shape;1972;p79"/>
          <p:cNvSpPr/>
          <p:nvPr/>
        </p:nvSpPr>
        <p:spPr>
          <a:xfrm>
            <a:off x="3028800" y="3554025"/>
            <a:ext cx="530400" cy="509400"/>
          </a:xfrm>
          <a:prstGeom prst="ellipse">
            <a:avLst/>
          </a:prstGeom>
          <a:solidFill>
            <a:srgbClr val="FFE599"/>
          </a:solidFill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 </a:t>
            </a:r>
            <a:endParaRPr sz="1800"/>
          </a:p>
        </p:txBody>
      </p:sp>
      <p:sp>
        <p:nvSpPr>
          <p:cNvPr id="1973" name="Google Shape;1973;p79"/>
          <p:cNvSpPr/>
          <p:nvPr/>
        </p:nvSpPr>
        <p:spPr>
          <a:xfrm>
            <a:off x="3136468" y="3665328"/>
            <a:ext cx="315000" cy="286800"/>
          </a:xfrm>
          <a:prstGeom prst="ellipse">
            <a:avLst/>
          </a:prstGeom>
          <a:solidFill>
            <a:srgbClr val="FFE599"/>
          </a:solidFill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 </a:t>
            </a:r>
            <a:endParaRPr sz="1800"/>
          </a:p>
        </p:txBody>
      </p:sp>
      <p:cxnSp>
        <p:nvCxnSpPr>
          <p:cNvPr id="1974" name="Google Shape;1974;p79"/>
          <p:cNvCxnSpPr>
            <a:stCxn id="1973" idx="0"/>
            <a:endCxn id="1973" idx="4"/>
          </p:cNvCxnSpPr>
          <p:nvPr/>
        </p:nvCxnSpPr>
        <p:spPr>
          <a:xfrm>
            <a:off x="3293968" y="3665328"/>
            <a:ext cx="0" cy="286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75" name="Google Shape;1975;p79"/>
          <p:cNvCxnSpPr>
            <a:stCxn id="1973" idx="2"/>
            <a:endCxn id="1973" idx="6"/>
          </p:cNvCxnSpPr>
          <p:nvPr/>
        </p:nvCxnSpPr>
        <p:spPr>
          <a:xfrm>
            <a:off x="3136468" y="3808728"/>
            <a:ext cx="315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76" name="Google Shape;1976;p79"/>
          <p:cNvSpPr/>
          <p:nvPr/>
        </p:nvSpPr>
        <p:spPr>
          <a:xfrm>
            <a:off x="1608067" y="2083300"/>
            <a:ext cx="46500" cy="96600"/>
          </a:xfrm>
          <a:prstGeom prst="ellipse">
            <a:avLst/>
          </a:prstGeom>
          <a:solidFill>
            <a:srgbClr val="FFE599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7" name="Google Shape;1977;p79"/>
          <p:cNvSpPr/>
          <p:nvPr/>
        </p:nvSpPr>
        <p:spPr>
          <a:xfrm>
            <a:off x="1608079" y="2296150"/>
            <a:ext cx="46500" cy="96600"/>
          </a:xfrm>
          <a:prstGeom prst="ellipse">
            <a:avLst/>
          </a:prstGeom>
          <a:solidFill>
            <a:srgbClr val="FFE599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8" name="Google Shape;1978;p79"/>
          <p:cNvSpPr/>
          <p:nvPr/>
        </p:nvSpPr>
        <p:spPr>
          <a:xfrm>
            <a:off x="1608066" y="1870450"/>
            <a:ext cx="46500" cy="96600"/>
          </a:xfrm>
          <a:prstGeom prst="ellipse">
            <a:avLst/>
          </a:prstGeom>
          <a:solidFill>
            <a:srgbClr val="FFE599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9" name="Google Shape;1979;p79"/>
          <p:cNvSpPr/>
          <p:nvPr/>
        </p:nvSpPr>
        <p:spPr>
          <a:xfrm>
            <a:off x="1608067" y="1664950"/>
            <a:ext cx="46500" cy="96600"/>
          </a:xfrm>
          <a:prstGeom prst="ellipse">
            <a:avLst/>
          </a:prstGeom>
          <a:solidFill>
            <a:srgbClr val="FFE599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980" name="Google Shape;1980;p79"/>
          <p:cNvCxnSpPr>
            <a:stCxn id="1971" idx="3"/>
            <a:endCxn id="1972" idx="2"/>
          </p:cNvCxnSpPr>
          <p:nvPr/>
        </p:nvCxnSpPr>
        <p:spPr>
          <a:xfrm>
            <a:off x="2305424" y="828750"/>
            <a:ext cx="723300" cy="2979900"/>
          </a:xfrm>
          <a:prstGeom prst="curvedConnector3">
            <a:avLst>
              <a:gd fmla="val 50005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81" name="Google Shape;1981;p79"/>
          <p:cNvCxnSpPr>
            <a:stCxn id="1959" idx="3"/>
            <a:endCxn id="1972" idx="2"/>
          </p:cNvCxnSpPr>
          <p:nvPr/>
        </p:nvCxnSpPr>
        <p:spPr>
          <a:xfrm>
            <a:off x="2305411" y="2634350"/>
            <a:ext cx="723300" cy="1174500"/>
          </a:xfrm>
          <a:prstGeom prst="curvedConnector3">
            <a:avLst>
              <a:gd fmla="val 50006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82" name="Google Shape;1982;p79"/>
          <p:cNvCxnSpPr>
            <a:stCxn id="1935" idx="3"/>
            <a:endCxn id="1972" idx="2"/>
          </p:cNvCxnSpPr>
          <p:nvPr/>
        </p:nvCxnSpPr>
        <p:spPr>
          <a:xfrm flipH="1" rot="10800000">
            <a:off x="2370525" y="3808600"/>
            <a:ext cx="658200" cy="441000"/>
          </a:xfrm>
          <a:prstGeom prst="curvedConnector3">
            <a:avLst>
              <a:gd fmla="val 50006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83" name="Google Shape;1983;p79"/>
          <p:cNvSpPr/>
          <p:nvPr/>
        </p:nvSpPr>
        <p:spPr>
          <a:xfrm>
            <a:off x="5042854" y="3665163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4" name="Google Shape;1984;p79"/>
          <p:cNvSpPr/>
          <p:nvPr/>
        </p:nvSpPr>
        <p:spPr>
          <a:xfrm>
            <a:off x="5157940" y="3665163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5" name="Google Shape;1985;p79"/>
          <p:cNvSpPr/>
          <p:nvPr/>
        </p:nvSpPr>
        <p:spPr>
          <a:xfrm>
            <a:off x="5388113" y="3665163"/>
            <a:ext cx="82200" cy="287100"/>
          </a:xfrm>
          <a:prstGeom prst="roundRect">
            <a:avLst>
              <a:gd fmla="val 16667" name="adj"/>
            </a:avLst>
          </a:prstGeom>
          <a:solidFill>
            <a:srgbClr val="EA9999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6" name="Google Shape;1986;p79"/>
          <p:cNvSpPr/>
          <p:nvPr/>
        </p:nvSpPr>
        <p:spPr>
          <a:xfrm>
            <a:off x="5273027" y="3665163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7" name="Google Shape;1987;p79"/>
          <p:cNvSpPr/>
          <p:nvPr/>
        </p:nvSpPr>
        <p:spPr>
          <a:xfrm>
            <a:off x="5503199" y="3665163"/>
            <a:ext cx="82200" cy="287100"/>
          </a:xfrm>
          <a:prstGeom prst="roundRect">
            <a:avLst>
              <a:gd fmla="val 16667" name="adj"/>
            </a:avLst>
          </a:prstGeom>
          <a:solidFill>
            <a:srgbClr val="EA9999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8" name="Google Shape;1988;p79"/>
          <p:cNvSpPr/>
          <p:nvPr/>
        </p:nvSpPr>
        <p:spPr>
          <a:xfrm>
            <a:off x="5618252" y="3665188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9" name="Google Shape;1989;p79"/>
          <p:cNvSpPr/>
          <p:nvPr/>
        </p:nvSpPr>
        <p:spPr>
          <a:xfrm>
            <a:off x="5848424" y="3665188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0" name="Google Shape;1990;p79"/>
          <p:cNvSpPr/>
          <p:nvPr/>
        </p:nvSpPr>
        <p:spPr>
          <a:xfrm>
            <a:off x="5733338" y="3665188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1" name="Google Shape;1991;p79"/>
          <p:cNvSpPr/>
          <p:nvPr/>
        </p:nvSpPr>
        <p:spPr>
          <a:xfrm>
            <a:off x="5963510" y="3665188"/>
            <a:ext cx="82200" cy="287100"/>
          </a:xfrm>
          <a:prstGeom prst="roundRect">
            <a:avLst>
              <a:gd fmla="val 16667" name="adj"/>
            </a:avLst>
          </a:prstGeom>
          <a:solidFill>
            <a:srgbClr val="EA9999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2" name="Google Shape;1992;p79"/>
          <p:cNvSpPr/>
          <p:nvPr/>
        </p:nvSpPr>
        <p:spPr>
          <a:xfrm>
            <a:off x="6078596" y="3665188"/>
            <a:ext cx="82200" cy="287100"/>
          </a:xfrm>
          <a:prstGeom prst="roundRect">
            <a:avLst>
              <a:gd fmla="val 16667" name="adj"/>
            </a:avLst>
          </a:prstGeom>
          <a:solidFill>
            <a:srgbClr val="EA9999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3" name="Google Shape;1993;p79"/>
          <p:cNvSpPr/>
          <p:nvPr/>
        </p:nvSpPr>
        <p:spPr>
          <a:xfrm rot="5400000">
            <a:off x="6239758" y="3795989"/>
            <a:ext cx="46500" cy="25500"/>
          </a:xfrm>
          <a:prstGeom prst="ellipse">
            <a:avLst/>
          </a:prstGeom>
          <a:solidFill>
            <a:srgbClr val="FFE599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4" name="Google Shape;1994;p79"/>
          <p:cNvSpPr/>
          <p:nvPr/>
        </p:nvSpPr>
        <p:spPr>
          <a:xfrm rot="5400000">
            <a:off x="6183155" y="3796001"/>
            <a:ext cx="46500" cy="25500"/>
          </a:xfrm>
          <a:prstGeom prst="ellipse">
            <a:avLst/>
          </a:prstGeom>
          <a:solidFill>
            <a:srgbClr val="FFE599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5" name="Google Shape;1995;p79"/>
          <p:cNvSpPr/>
          <p:nvPr/>
        </p:nvSpPr>
        <p:spPr>
          <a:xfrm rot="5400000">
            <a:off x="6296361" y="3795988"/>
            <a:ext cx="46500" cy="25500"/>
          </a:xfrm>
          <a:prstGeom prst="ellipse">
            <a:avLst/>
          </a:prstGeom>
          <a:solidFill>
            <a:srgbClr val="FFE599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6" name="Google Shape;1996;p79"/>
          <p:cNvSpPr/>
          <p:nvPr/>
        </p:nvSpPr>
        <p:spPr>
          <a:xfrm rot="5400000">
            <a:off x="6351010" y="3795989"/>
            <a:ext cx="46500" cy="25500"/>
          </a:xfrm>
          <a:prstGeom prst="ellipse">
            <a:avLst/>
          </a:prstGeom>
          <a:solidFill>
            <a:srgbClr val="FFE599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7" name="Google Shape;1997;p79"/>
          <p:cNvSpPr/>
          <p:nvPr/>
        </p:nvSpPr>
        <p:spPr>
          <a:xfrm>
            <a:off x="6416152" y="3665163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8" name="Google Shape;1998;p79"/>
          <p:cNvSpPr/>
          <p:nvPr/>
        </p:nvSpPr>
        <p:spPr>
          <a:xfrm>
            <a:off x="6646324" y="3665163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9" name="Google Shape;1999;p79"/>
          <p:cNvSpPr/>
          <p:nvPr/>
        </p:nvSpPr>
        <p:spPr>
          <a:xfrm>
            <a:off x="6531238" y="3665163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0" name="Google Shape;2000;p79"/>
          <p:cNvSpPr/>
          <p:nvPr/>
        </p:nvSpPr>
        <p:spPr>
          <a:xfrm>
            <a:off x="6761410" y="3665163"/>
            <a:ext cx="82200" cy="287100"/>
          </a:xfrm>
          <a:prstGeom prst="roundRect">
            <a:avLst>
              <a:gd fmla="val 16667" name="adj"/>
            </a:avLst>
          </a:prstGeom>
          <a:solidFill>
            <a:srgbClr val="EA9999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1" name="Google Shape;2001;p79"/>
          <p:cNvSpPr/>
          <p:nvPr/>
        </p:nvSpPr>
        <p:spPr>
          <a:xfrm>
            <a:off x="6876496" y="3665163"/>
            <a:ext cx="82200" cy="287100"/>
          </a:xfrm>
          <a:prstGeom prst="roundRect">
            <a:avLst>
              <a:gd fmla="val 16667" name="adj"/>
            </a:avLst>
          </a:prstGeom>
          <a:solidFill>
            <a:srgbClr val="EA9999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2" name="Google Shape;2002;p79"/>
          <p:cNvSpPr/>
          <p:nvPr/>
        </p:nvSpPr>
        <p:spPr>
          <a:xfrm>
            <a:off x="3834350" y="2179900"/>
            <a:ext cx="4332900" cy="12909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EAD1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Decoder</a:t>
            </a:r>
            <a:endParaRPr/>
          </a:p>
        </p:txBody>
      </p:sp>
      <p:sp>
        <p:nvSpPr>
          <p:cNvPr id="2003" name="Google Shape;2003;p79"/>
          <p:cNvSpPr txBox="1"/>
          <p:nvPr/>
        </p:nvSpPr>
        <p:spPr>
          <a:xfrm>
            <a:off x="5365975" y="1361350"/>
            <a:ext cx="1269600" cy="4002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Answer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04" name="Google Shape;2004;p79"/>
          <p:cNvSpPr txBox="1"/>
          <p:nvPr/>
        </p:nvSpPr>
        <p:spPr>
          <a:xfrm>
            <a:off x="4940150" y="1761550"/>
            <a:ext cx="212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(Autoregressively)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05" name="Google Shape;2005;p79"/>
          <p:cNvSpPr/>
          <p:nvPr/>
        </p:nvSpPr>
        <p:spPr>
          <a:xfrm rot="-5400000">
            <a:off x="5234200" y="3819200"/>
            <a:ext cx="144600" cy="5301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6" name="Google Shape;2006;p79"/>
          <p:cNvSpPr txBox="1"/>
          <p:nvPr/>
        </p:nvSpPr>
        <p:spPr>
          <a:xfrm>
            <a:off x="5130250" y="4072600"/>
            <a:ext cx="352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Lato"/>
                <a:ea typeface="Lato"/>
                <a:cs typeface="Lato"/>
                <a:sym typeface="Lato"/>
              </a:rPr>
              <a:t>48</a:t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07" name="Google Shape;2007;p79"/>
          <p:cNvSpPr/>
          <p:nvPr/>
        </p:nvSpPr>
        <p:spPr>
          <a:xfrm rot="-5400000">
            <a:off x="5932300" y="3390400"/>
            <a:ext cx="144600" cy="19278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8" name="Google Shape;2008;p79"/>
          <p:cNvSpPr txBox="1"/>
          <p:nvPr/>
        </p:nvSpPr>
        <p:spPr>
          <a:xfrm>
            <a:off x="5556625" y="4324875"/>
            <a:ext cx="888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Lato"/>
                <a:ea typeface="Lato"/>
                <a:cs typeface="Lato"/>
                <a:sym typeface="Lato"/>
              </a:rPr>
              <a:t>4800</a:t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E599"/>
        </a:solidFill>
      </p:bgPr>
    </p:bg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4"/>
          <p:cNvSpPr txBox="1"/>
          <p:nvPr>
            <p:ph type="title"/>
          </p:nvPr>
        </p:nvSpPr>
        <p:spPr>
          <a:xfrm>
            <a:off x="128550" y="224975"/>
            <a:ext cx="7688400" cy="68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40">
                <a:solidFill>
                  <a:srgbClr val="C27BA0"/>
                </a:solidFill>
              </a:rPr>
              <a:t>Research Gaps</a:t>
            </a:r>
            <a:endParaRPr sz="4040">
              <a:solidFill>
                <a:srgbClr val="C27BA0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80"/>
          <p:cNvSpPr txBox="1"/>
          <p:nvPr>
            <p:ph type="title"/>
          </p:nvPr>
        </p:nvSpPr>
        <p:spPr>
          <a:xfrm>
            <a:off x="0" y="0"/>
            <a:ext cx="7688400" cy="68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40">
                <a:solidFill>
                  <a:schemeClr val="accent2"/>
                </a:solidFill>
              </a:rPr>
              <a:t>1D Convolution</a:t>
            </a:r>
            <a:endParaRPr sz="2640">
              <a:solidFill>
                <a:schemeClr val="accent2"/>
              </a:solidFill>
            </a:endParaRPr>
          </a:p>
        </p:txBody>
      </p:sp>
      <p:sp>
        <p:nvSpPr>
          <p:cNvPr id="2014" name="Google Shape;2014;p80"/>
          <p:cNvSpPr/>
          <p:nvPr/>
        </p:nvSpPr>
        <p:spPr>
          <a:xfrm>
            <a:off x="1557709" y="1776772"/>
            <a:ext cx="327300" cy="23187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5" name="Google Shape;2015;p80"/>
          <p:cNvSpPr/>
          <p:nvPr/>
        </p:nvSpPr>
        <p:spPr>
          <a:xfrm>
            <a:off x="2474656" y="1776772"/>
            <a:ext cx="327300" cy="23187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6" name="Google Shape;2016;p80"/>
          <p:cNvSpPr/>
          <p:nvPr/>
        </p:nvSpPr>
        <p:spPr>
          <a:xfrm>
            <a:off x="2016183" y="1776772"/>
            <a:ext cx="327300" cy="23187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7" name="Google Shape;2017;p80"/>
          <p:cNvSpPr/>
          <p:nvPr/>
        </p:nvSpPr>
        <p:spPr>
          <a:xfrm>
            <a:off x="2933130" y="1776772"/>
            <a:ext cx="327300" cy="23187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8" name="Google Shape;2018;p80"/>
          <p:cNvSpPr/>
          <p:nvPr/>
        </p:nvSpPr>
        <p:spPr>
          <a:xfrm>
            <a:off x="3391603" y="1776772"/>
            <a:ext cx="327300" cy="23187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9" name="Google Shape;2019;p80"/>
          <p:cNvSpPr/>
          <p:nvPr/>
        </p:nvSpPr>
        <p:spPr>
          <a:xfrm>
            <a:off x="4308550" y="1776772"/>
            <a:ext cx="327300" cy="23187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0" name="Google Shape;2020;p80"/>
          <p:cNvSpPr/>
          <p:nvPr/>
        </p:nvSpPr>
        <p:spPr>
          <a:xfrm>
            <a:off x="3850076" y="1776772"/>
            <a:ext cx="327300" cy="23187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1" name="Google Shape;2021;p80"/>
          <p:cNvSpPr/>
          <p:nvPr/>
        </p:nvSpPr>
        <p:spPr>
          <a:xfrm>
            <a:off x="4767023" y="1776772"/>
            <a:ext cx="327300" cy="23187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2" name="Google Shape;2022;p80"/>
          <p:cNvSpPr/>
          <p:nvPr/>
        </p:nvSpPr>
        <p:spPr>
          <a:xfrm>
            <a:off x="5225497" y="1776772"/>
            <a:ext cx="327300" cy="23187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3" name="Google Shape;2023;p80"/>
          <p:cNvSpPr/>
          <p:nvPr/>
        </p:nvSpPr>
        <p:spPr>
          <a:xfrm>
            <a:off x="6142444" y="1776772"/>
            <a:ext cx="327300" cy="23187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4" name="Google Shape;2024;p80"/>
          <p:cNvSpPr/>
          <p:nvPr/>
        </p:nvSpPr>
        <p:spPr>
          <a:xfrm>
            <a:off x="5683970" y="1776772"/>
            <a:ext cx="327300" cy="23187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5" name="Google Shape;2025;p80"/>
          <p:cNvSpPr/>
          <p:nvPr/>
        </p:nvSpPr>
        <p:spPr>
          <a:xfrm>
            <a:off x="6600917" y="1776772"/>
            <a:ext cx="327300" cy="23187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6" name="Google Shape;2026;p80"/>
          <p:cNvSpPr/>
          <p:nvPr/>
        </p:nvSpPr>
        <p:spPr>
          <a:xfrm>
            <a:off x="1557618" y="1776772"/>
            <a:ext cx="1244400" cy="2318700"/>
          </a:xfrm>
          <a:prstGeom prst="roundRect">
            <a:avLst>
              <a:gd fmla="val 11970" name="adj"/>
            </a:avLst>
          </a:prstGeom>
          <a:noFill/>
          <a:ln cap="flat" cmpd="sng" w="76200">
            <a:solidFill>
              <a:srgbClr val="EA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7" name="Google Shape;2027;p80"/>
          <p:cNvSpPr/>
          <p:nvPr/>
        </p:nvSpPr>
        <p:spPr>
          <a:xfrm>
            <a:off x="1276796" y="1776772"/>
            <a:ext cx="107700" cy="23187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8" name="Google Shape;2028;p80"/>
          <p:cNvSpPr txBox="1"/>
          <p:nvPr/>
        </p:nvSpPr>
        <p:spPr>
          <a:xfrm rot="-5400000">
            <a:off x="221325" y="2787435"/>
            <a:ext cx="1678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Channel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 Size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29" name="Google Shape;2029;p80"/>
          <p:cNvSpPr/>
          <p:nvPr/>
        </p:nvSpPr>
        <p:spPr>
          <a:xfrm rot="5400000">
            <a:off x="2129821" y="993635"/>
            <a:ext cx="99900" cy="12168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0" name="Google Shape;2030;p80"/>
          <p:cNvSpPr txBox="1"/>
          <p:nvPr/>
        </p:nvSpPr>
        <p:spPr>
          <a:xfrm>
            <a:off x="1276681" y="1086863"/>
            <a:ext cx="1806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Kernel 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Size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031" name="Google Shape;2031;p80"/>
          <p:cNvCxnSpPr/>
          <p:nvPr/>
        </p:nvCxnSpPr>
        <p:spPr>
          <a:xfrm>
            <a:off x="1585089" y="4346097"/>
            <a:ext cx="2083500" cy="8700"/>
          </a:xfrm>
          <a:prstGeom prst="straightConnector1">
            <a:avLst/>
          </a:prstGeom>
          <a:noFill/>
          <a:ln cap="flat" cmpd="sng" w="28575">
            <a:solidFill>
              <a:srgbClr val="EA9999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2032" name="Google Shape;2032;p80"/>
          <p:cNvSpPr txBox="1"/>
          <p:nvPr/>
        </p:nvSpPr>
        <p:spPr>
          <a:xfrm>
            <a:off x="1723765" y="4298489"/>
            <a:ext cx="1806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Stride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33" name="Google Shape;2033;p80"/>
          <p:cNvSpPr/>
          <p:nvPr/>
        </p:nvSpPr>
        <p:spPr>
          <a:xfrm>
            <a:off x="7005425" y="542175"/>
            <a:ext cx="1555200" cy="945000"/>
          </a:xfrm>
          <a:prstGeom prst="wedgeRoundRectCallout">
            <a:avLst>
              <a:gd fmla="val -20833" name="adj1"/>
              <a:gd fmla="val 62500" name="adj2"/>
              <a:gd fmla="val 0" name="adj3"/>
            </a:avLst>
          </a:prstGeom>
          <a:solidFill>
            <a:srgbClr val="EA9999"/>
          </a:solidFill>
          <a:ln cap="flat" cmpd="sng" w="9525">
            <a:solidFill>
              <a:srgbClr val="F4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Kernel Size: 64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Input channel: 768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Output</a:t>
            </a:r>
            <a:r>
              <a:rPr lang="en" sz="1000"/>
              <a:t> channel: 768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Stride: 32</a:t>
            </a:r>
            <a:endParaRPr sz="100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81"/>
          <p:cNvSpPr txBox="1"/>
          <p:nvPr>
            <p:ph type="title"/>
          </p:nvPr>
        </p:nvSpPr>
        <p:spPr>
          <a:xfrm>
            <a:off x="0" y="0"/>
            <a:ext cx="7688400" cy="68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40">
                <a:solidFill>
                  <a:schemeClr val="accent2"/>
                </a:solidFill>
              </a:rPr>
              <a:t>FiD-eff with convolution</a:t>
            </a:r>
            <a:endParaRPr sz="2640">
              <a:solidFill>
                <a:schemeClr val="accent2"/>
              </a:solidFill>
            </a:endParaRPr>
          </a:p>
        </p:txBody>
      </p:sp>
      <p:sp>
        <p:nvSpPr>
          <p:cNvPr id="2039" name="Google Shape;2039;p81"/>
          <p:cNvSpPr/>
          <p:nvPr/>
        </p:nvSpPr>
        <p:spPr>
          <a:xfrm>
            <a:off x="892125" y="972300"/>
            <a:ext cx="1478400" cy="5946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Encoder</a:t>
            </a:r>
            <a:endParaRPr/>
          </a:p>
        </p:txBody>
      </p:sp>
      <p:sp>
        <p:nvSpPr>
          <p:cNvPr id="2040" name="Google Shape;2040;p81"/>
          <p:cNvSpPr/>
          <p:nvPr/>
        </p:nvSpPr>
        <p:spPr>
          <a:xfrm>
            <a:off x="892125" y="2786600"/>
            <a:ext cx="1478400" cy="5946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Encoder</a:t>
            </a:r>
            <a:endParaRPr/>
          </a:p>
        </p:txBody>
      </p:sp>
      <p:sp>
        <p:nvSpPr>
          <p:cNvPr id="2041" name="Google Shape;2041;p81"/>
          <p:cNvSpPr/>
          <p:nvPr/>
        </p:nvSpPr>
        <p:spPr>
          <a:xfrm>
            <a:off x="892125" y="3952300"/>
            <a:ext cx="1478400" cy="5946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Encoder</a:t>
            </a:r>
            <a:endParaRPr/>
          </a:p>
        </p:txBody>
      </p:sp>
      <p:sp>
        <p:nvSpPr>
          <p:cNvPr id="2042" name="Google Shape;2042;p81"/>
          <p:cNvSpPr/>
          <p:nvPr/>
        </p:nvSpPr>
        <p:spPr>
          <a:xfrm>
            <a:off x="957264" y="366517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3" name="Google Shape;2043;p81"/>
          <p:cNvSpPr/>
          <p:nvPr/>
        </p:nvSpPr>
        <p:spPr>
          <a:xfrm>
            <a:off x="1187436" y="366517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4" name="Google Shape;2044;p81"/>
          <p:cNvSpPr/>
          <p:nvPr/>
        </p:nvSpPr>
        <p:spPr>
          <a:xfrm>
            <a:off x="1072350" y="366517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5" name="Google Shape;2045;p81"/>
          <p:cNvSpPr/>
          <p:nvPr/>
        </p:nvSpPr>
        <p:spPr>
          <a:xfrm>
            <a:off x="1302522" y="366517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6" name="Google Shape;2046;p81"/>
          <p:cNvSpPr/>
          <p:nvPr/>
        </p:nvSpPr>
        <p:spPr>
          <a:xfrm>
            <a:off x="1417609" y="366517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7" name="Google Shape;2047;p81"/>
          <p:cNvSpPr/>
          <p:nvPr/>
        </p:nvSpPr>
        <p:spPr>
          <a:xfrm>
            <a:off x="1647781" y="366517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8" name="Google Shape;2048;p81"/>
          <p:cNvSpPr/>
          <p:nvPr/>
        </p:nvSpPr>
        <p:spPr>
          <a:xfrm>
            <a:off x="1532695" y="366517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9" name="Google Shape;2049;p81"/>
          <p:cNvSpPr/>
          <p:nvPr/>
        </p:nvSpPr>
        <p:spPr>
          <a:xfrm>
            <a:off x="1762867" y="366517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0" name="Google Shape;2050;p81"/>
          <p:cNvSpPr/>
          <p:nvPr/>
        </p:nvSpPr>
        <p:spPr>
          <a:xfrm>
            <a:off x="1877953" y="366517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1" name="Google Shape;2051;p81"/>
          <p:cNvSpPr/>
          <p:nvPr/>
        </p:nvSpPr>
        <p:spPr>
          <a:xfrm>
            <a:off x="2108125" y="366517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2" name="Google Shape;2052;p81"/>
          <p:cNvSpPr/>
          <p:nvPr/>
        </p:nvSpPr>
        <p:spPr>
          <a:xfrm>
            <a:off x="1993039" y="366517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3" name="Google Shape;2053;p81"/>
          <p:cNvSpPr/>
          <p:nvPr/>
        </p:nvSpPr>
        <p:spPr>
          <a:xfrm>
            <a:off x="2223211" y="366517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4" name="Google Shape;2054;p81"/>
          <p:cNvSpPr/>
          <p:nvPr/>
        </p:nvSpPr>
        <p:spPr>
          <a:xfrm>
            <a:off x="957264" y="24908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5" name="Google Shape;2055;p81"/>
          <p:cNvSpPr/>
          <p:nvPr/>
        </p:nvSpPr>
        <p:spPr>
          <a:xfrm>
            <a:off x="1187436" y="24908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6" name="Google Shape;2056;p81"/>
          <p:cNvSpPr/>
          <p:nvPr/>
        </p:nvSpPr>
        <p:spPr>
          <a:xfrm>
            <a:off x="1072350" y="24908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7" name="Google Shape;2057;p81"/>
          <p:cNvSpPr/>
          <p:nvPr/>
        </p:nvSpPr>
        <p:spPr>
          <a:xfrm>
            <a:off x="1302522" y="24908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8" name="Google Shape;2058;p81"/>
          <p:cNvSpPr/>
          <p:nvPr/>
        </p:nvSpPr>
        <p:spPr>
          <a:xfrm>
            <a:off x="1417609" y="24908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9" name="Google Shape;2059;p81"/>
          <p:cNvSpPr/>
          <p:nvPr/>
        </p:nvSpPr>
        <p:spPr>
          <a:xfrm>
            <a:off x="1647781" y="24908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0" name="Google Shape;2060;p81"/>
          <p:cNvSpPr/>
          <p:nvPr/>
        </p:nvSpPr>
        <p:spPr>
          <a:xfrm>
            <a:off x="1532695" y="24908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1" name="Google Shape;2061;p81"/>
          <p:cNvSpPr/>
          <p:nvPr/>
        </p:nvSpPr>
        <p:spPr>
          <a:xfrm>
            <a:off x="1762867" y="24908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2" name="Google Shape;2062;p81"/>
          <p:cNvSpPr/>
          <p:nvPr/>
        </p:nvSpPr>
        <p:spPr>
          <a:xfrm>
            <a:off x="1877953" y="24908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3" name="Google Shape;2063;p81"/>
          <p:cNvSpPr/>
          <p:nvPr/>
        </p:nvSpPr>
        <p:spPr>
          <a:xfrm>
            <a:off x="2108125" y="24908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4" name="Google Shape;2064;p81"/>
          <p:cNvSpPr/>
          <p:nvPr/>
        </p:nvSpPr>
        <p:spPr>
          <a:xfrm>
            <a:off x="1993039" y="24908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5" name="Google Shape;2065;p81"/>
          <p:cNvSpPr/>
          <p:nvPr/>
        </p:nvSpPr>
        <p:spPr>
          <a:xfrm>
            <a:off x="2223211" y="24908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6" name="Google Shape;2066;p81"/>
          <p:cNvSpPr/>
          <p:nvPr/>
        </p:nvSpPr>
        <p:spPr>
          <a:xfrm>
            <a:off x="957277" y="6852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7" name="Google Shape;2067;p81"/>
          <p:cNvSpPr/>
          <p:nvPr/>
        </p:nvSpPr>
        <p:spPr>
          <a:xfrm>
            <a:off x="1187449" y="6852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8" name="Google Shape;2068;p81"/>
          <p:cNvSpPr/>
          <p:nvPr/>
        </p:nvSpPr>
        <p:spPr>
          <a:xfrm>
            <a:off x="1072363" y="6852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9" name="Google Shape;2069;p81"/>
          <p:cNvSpPr/>
          <p:nvPr/>
        </p:nvSpPr>
        <p:spPr>
          <a:xfrm>
            <a:off x="1302535" y="6852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0" name="Google Shape;2070;p81"/>
          <p:cNvSpPr/>
          <p:nvPr/>
        </p:nvSpPr>
        <p:spPr>
          <a:xfrm>
            <a:off x="1417621" y="6852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1" name="Google Shape;2071;p81"/>
          <p:cNvSpPr/>
          <p:nvPr/>
        </p:nvSpPr>
        <p:spPr>
          <a:xfrm>
            <a:off x="1647793" y="6852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2" name="Google Shape;2072;p81"/>
          <p:cNvSpPr/>
          <p:nvPr/>
        </p:nvSpPr>
        <p:spPr>
          <a:xfrm>
            <a:off x="1532707" y="6852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3" name="Google Shape;2073;p81"/>
          <p:cNvSpPr/>
          <p:nvPr/>
        </p:nvSpPr>
        <p:spPr>
          <a:xfrm>
            <a:off x="1762879" y="6852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4" name="Google Shape;2074;p81"/>
          <p:cNvSpPr/>
          <p:nvPr/>
        </p:nvSpPr>
        <p:spPr>
          <a:xfrm>
            <a:off x="1877965" y="6852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5" name="Google Shape;2075;p81"/>
          <p:cNvSpPr/>
          <p:nvPr/>
        </p:nvSpPr>
        <p:spPr>
          <a:xfrm>
            <a:off x="2108138" y="6852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6" name="Google Shape;2076;p81"/>
          <p:cNvSpPr/>
          <p:nvPr/>
        </p:nvSpPr>
        <p:spPr>
          <a:xfrm>
            <a:off x="1993052" y="6852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7" name="Google Shape;2077;p81"/>
          <p:cNvSpPr/>
          <p:nvPr/>
        </p:nvSpPr>
        <p:spPr>
          <a:xfrm>
            <a:off x="2223224" y="6852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8" name="Google Shape;2078;p81"/>
          <p:cNvSpPr/>
          <p:nvPr/>
        </p:nvSpPr>
        <p:spPr>
          <a:xfrm>
            <a:off x="3028800" y="3554025"/>
            <a:ext cx="530400" cy="509400"/>
          </a:xfrm>
          <a:prstGeom prst="ellipse">
            <a:avLst/>
          </a:prstGeom>
          <a:solidFill>
            <a:srgbClr val="FFE599"/>
          </a:solidFill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800">
                <a:latin typeface="Charm"/>
                <a:ea typeface="Charm"/>
                <a:cs typeface="Charm"/>
                <a:sym typeface="Charm"/>
              </a:rPr>
              <a:t>f</a:t>
            </a:r>
            <a:r>
              <a:rPr lang="en" sz="1800"/>
              <a:t> </a:t>
            </a:r>
            <a:endParaRPr sz="1800"/>
          </a:p>
        </p:txBody>
      </p:sp>
      <p:sp>
        <p:nvSpPr>
          <p:cNvPr id="2079" name="Google Shape;2079;p81"/>
          <p:cNvSpPr/>
          <p:nvPr/>
        </p:nvSpPr>
        <p:spPr>
          <a:xfrm>
            <a:off x="1608067" y="2083300"/>
            <a:ext cx="46500" cy="96600"/>
          </a:xfrm>
          <a:prstGeom prst="ellipse">
            <a:avLst/>
          </a:prstGeom>
          <a:solidFill>
            <a:srgbClr val="FFE599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0" name="Google Shape;2080;p81"/>
          <p:cNvSpPr/>
          <p:nvPr/>
        </p:nvSpPr>
        <p:spPr>
          <a:xfrm>
            <a:off x="1608079" y="2296150"/>
            <a:ext cx="46500" cy="96600"/>
          </a:xfrm>
          <a:prstGeom prst="ellipse">
            <a:avLst/>
          </a:prstGeom>
          <a:solidFill>
            <a:srgbClr val="FFE599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1" name="Google Shape;2081;p81"/>
          <p:cNvSpPr/>
          <p:nvPr/>
        </p:nvSpPr>
        <p:spPr>
          <a:xfrm>
            <a:off x="1608066" y="1870450"/>
            <a:ext cx="46500" cy="96600"/>
          </a:xfrm>
          <a:prstGeom prst="ellipse">
            <a:avLst/>
          </a:prstGeom>
          <a:solidFill>
            <a:srgbClr val="FFE599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2" name="Google Shape;2082;p81"/>
          <p:cNvSpPr/>
          <p:nvPr/>
        </p:nvSpPr>
        <p:spPr>
          <a:xfrm>
            <a:off x="1608067" y="1664950"/>
            <a:ext cx="46500" cy="96600"/>
          </a:xfrm>
          <a:prstGeom prst="ellipse">
            <a:avLst/>
          </a:prstGeom>
          <a:solidFill>
            <a:srgbClr val="FFE599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083" name="Google Shape;2083;p81"/>
          <p:cNvCxnSpPr>
            <a:stCxn id="2077" idx="3"/>
            <a:endCxn id="2078" idx="2"/>
          </p:cNvCxnSpPr>
          <p:nvPr/>
        </p:nvCxnSpPr>
        <p:spPr>
          <a:xfrm>
            <a:off x="2305424" y="828750"/>
            <a:ext cx="723300" cy="2979900"/>
          </a:xfrm>
          <a:prstGeom prst="curvedConnector3">
            <a:avLst>
              <a:gd fmla="val 50005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84" name="Google Shape;2084;p81"/>
          <p:cNvCxnSpPr>
            <a:stCxn id="2065" idx="3"/>
            <a:endCxn id="2078" idx="2"/>
          </p:cNvCxnSpPr>
          <p:nvPr/>
        </p:nvCxnSpPr>
        <p:spPr>
          <a:xfrm>
            <a:off x="2305411" y="2634350"/>
            <a:ext cx="723300" cy="1174500"/>
          </a:xfrm>
          <a:prstGeom prst="curvedConnector3">
            <a:avLst>
              <a:gd fmla="val 50006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85" name="Google Shape;2085;p81"/>
          <p:cNvCxnSpPr>
            <a:stCxn id="2041" idx="3"/>
            <a:endCxn id="2078" idx="2"/>
          </p:cNvCxnSpPr>
          <p:nvPr/>
        </p:nvCxnSpPr>
        <p:spPr>
          <a:xfrm flipH="1" rot="10800000">
            <a:off x="2370525" y="3808600"/>
            <a:ext cx="658200" cy="441000"/>
          </a:xfrm>
          <a:prstGeom prst="curvedConnector3">
            <a:avLst>
              <a:gd fmla="val 50006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86" name="Google Shape;2086;p81"/>
          <p:cNvSpPr/>
          <p:nvPr/>
        </p:nvSpPr>
        <p:spPr>
          <a:xfrm>
            <a:off x="5042854" y="3665163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7" name="Google Shape;2087;p81"/>
          <p:cNvSpPr/>
          <p:nvPr/>
        </p:nvSpPr>
        <p:spPr>
          <a:xfrm>
            <a:off x="5157940" y="3665163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8" name="Google Shape;2088;p81"/>
          <p:cNvSpPr/>
          <p:nvPr/>
        </p:nvSpPr>
        <p:spPr>
          <a:xfrm>
            <a:off x="5388113" y="3665163"/>
            <a:ext cx="82200" cy="287100"/>
          </a:xfrm>
          <a:prstGeom prst="roundRect">
            <a:avLst>
              <a:gd fmla="val 16667" name="adj"/>
            </a:avLst>
          </a:prstGeom>
          <a:solidFill>
            <a:srgbClr val="EA9999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9" name="Google Shape;2089;p81"/>
          <p:cNvSpPr/>
          <p:nvPr/>
        </p:nvSpPr>
        <p:spPr>
          <a:xfrm>
            <a:off x="5273027" y="3665163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0" name="Google Shape;2090;p81"/>
          <p:cNvSpPr/>
          <p:nvPr/>
        </p:nvSpPr>
        <p:spPr>
          <a:xfrm>
            <a:off x="5503199" y="3665163"/>
            <a:ext cx="82200" cy="287100"/>
          </a:xfrm>
          <a:prstGeom prst="roundRect">
            <a:avLst>
              <a:gd fmla="val 16667" name="adj"/>
            </a:avLst>
          </a:prstGeom>
          <a:solidFill>
            <a:srgbClr val="EA9999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1" name="Google Shape;2091;p81"/>
          <p:cNvSpPr/>
          <p:nvPr/>
        </p:nvSpPr>
        <p:spPr>
          <a:xfrm>
            <a:off x="5618252" y="3665188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2" name="Google Shape;2092;p81"/>
          <p:cNvSpPr/>
          <p:nvPr/>
        </p:nvSpPr>
        <p:spPr>
          <a:xfrm>
            <a:off x="5848424" y="3665188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3" name="Google Shape;2093;p81"/>
          <p:cNvSpPr/>
          <p:nvPr/>
        </p:nvSpPr>
        <p:spPr>
          <a:xfrm>
            <a:off x="5733338" y="3665188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4" name="Google Shape;2094;p81"/>
          <p:cNvSpPr/>
          <p:nvPr/>
        </p:nvSpPr>
        <p:spPr>
          <a:xfrm>
            <a:off x="5963510" y="3665188"/>
            <a:ext cx="82200" cy="287100"/>
          </a:xfrm>
          <a:prstGeom prst="roundRect">
            <a:avLst>
              <a:gd fmla="val 16667" name="adj"/>
            </a:avLst>
          </a:prstGeom>
          <a:solidFill>
            <a:srgbClr val="EA9999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5" name="Google Shape;2095;p81"/>
          <p:cNvSpPr/>
          <p:nvPr/>
        </p:nvSpPr>
        <p:spPr>
          <a:xfrm>
            <a:off x="6078596" y="3665188"/>
            <a:ext cx="82200" cy="287100"/>
          </a:xfrm>
          <a:prstGeom prst="roundRect">
            <a:avLst>
              <a:gd fmla="val 16667" name="adj"/>
            </a:avLst>
          </a:prstGeom>
          <a:solidFill>
            <a:srgbClr val="EA9999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6" name="Google Shape;2096;p81"/>
          <p:cNvSpPr/>
          <p:nvPr/>
        </p:nvSpPr>
        <p:spPr>
          <a:xfrm rot="5400000">
            <a:off x="6239758" y="3795989"/>
            <a:ext cx="46500" cy="25500"/>
          </a:xfrm>
          <a:prstGeom prst="ellipse">
            <a:avLst/>
          </a:prstGeom>
          <a:solidFill>
            <a:srgbClr val="FFE599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7" name="Google Shape;2097;p81"/>
          <p:cNvSpPr/>
          <p:nvPr/>
        </p:nvSpPr>
        <p:spPr>
          <a:xfrm rot="5400000">
            <a:off x="6183155" y="3796001"/>
            <a:ext cx="46500" cy="25500"/>
          </a:xfrm>
          <a:prstGeom prst="ellipse">
            <a:avLst/>
          </a:prstGeom>
          <a:solidFill>
            <a:srgbClr val="FFE599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8" name="Google Shape;2098;p81"/>
          <p:cNvSpPr/>
          <p:nvPr/>
        </p:nvSpPr>
        <p:spPr>
          <a:xfrm rot="5400000">
            <a:off x="6296361" y="3795988"/>
            <a:ext cx="46500" cy="25500"/>
          </a:xfrm>
          <a:prstGeom prst="ellipse">
            <a:avLst/>
          </a:prstGeom>
          <a:solidFill>
            <a:srgbClr val="FFE599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9" name="Google Shape;2099;p81"/>
          <p:cNvSpPr/>
          <p:nvPr/>
        </p:nvSpPr>
        <p:spPr>
          <a:xfrm rot="5400000">
            <a:off x="6351010" y="3795989"/>
            <a:ext cx="46500" cy="25500"/>
          </a:xfrm>
          <a:prstGeom prst="ellipse">
            <a:avLst/>
          </a:prstGeom>
          <a:solidFill>
            <a:srgbClr val="FFE599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0" name="Google Shape;2100;p81"/>
          <p:cNvSpPr/>
          <p:nvPr/>
        </p:nvSpPr>
        <p:spPr>
          <a:xfrm>
            <a:off x="6416152" y="3665163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1" name="Google Shape;2101;p81"/>
          <p:cNvSpPr/>
          <p:nvPr/>
        </p:nvSpPr>
        <p:spPr>
          <a:xfrm>
            <a:off x="6646324" y="3665163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2" name="Google Shape;2102;p81"/>
          <p:cNvSpPr/>
          <p:nvPr/>
        </p:nvSpPr>
        <p:spPr>
          <a:xfrm>
            <a:off x="6531238" y="3665163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3" name="Google Shape;2103;p81"/>
          <p:cNvSpPr/>
          <p:nvPr/>
        </p:nvSpPr>
        <p:spPr>
          <a:xfrm>
            <a:off x="6761410" y="3665163"/>
            <a:ext cx="82200" cy="287100"/>
          </a:xfrm>
          <a:prstGeom prst="roundRect">
            <a:avLst>
              <a:gd fmla="val 16667" name="adj"/>
            </a:avLst>
          </a:prstGeom>
          <a:solidFill>
            <a:srgbClr val="EA9999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4" name="Google Shape;2104;p81"/>
          <p:cNvSpPr/>
          <p:nvPr/>
        </p:nvSpPr>
        <p:spPr>
          <a:xfrm>
            <a:off x="6876496" y="3665163"/>
            <a:ext cx="82200" cy="287100"/>
          </a:xfrm>
          <a:prstGeom prst="roundRect">
            <a:avLst>
              <a:gd fmla="val 16667" name="adj"/>
            </a:avLst>
          </a:prstGeom>
          <a:solidFill>
            <a:srgbClr val="EA9999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5" name="Google Shape;2105;p81"/>
          <p:cNvSpPr/>
          <p:nvPr/>
        </p:nvSpPr>
        <p:spPr>
          <a:xfrm>
            <a:off x="3834350" y="2179900"/>
            <a:ext cx="4332900" cy="12909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EAD1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Decoder</a:t>
            </a:r>
            <a:endParaRPr/>
          </a:p>
        </p:txBody>
      </p:sp>
      <p:sp>
        <p:nvSpPr>
          <p:cNvPr id="2106" name="Google Shape;2106;p81"/>
          <p:cNvSpPr txBox="1"/>
          <p:nvPr/>
        </p:nvSpPr>
        <p:spPr>
          <a:xfrm>
            <a:off x="5365975" y="1361350"/>
            <a:ext cx="1269600" cy="4002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Answer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07" name="Google Shape;2107;p81"/>
          <p:cNvSpPr txBox="1"/>
          <p:nvPr/>
        </p:nvSpPr>
        <p:spPr>
          <a:xfrm>
            <a:off x="4940150" y="1761550"/>
            <a:ext cx="212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(Autoregressively)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08" name="Google Shape;2108;p81"/>
          <p:cNvSpPr/>
          <p:nvPr/>
        </p:nvSpPr>
        <p:spPr>
          <a:xfrm rot="-5400000">
            <a:off x="5234200" y="3819200"/>
            <a:ext cx="144600" cy="5301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9" name="Google Shape;2109;p81"/>
          <p:cNvSpPr txBox="1"/>
          <p:nvPr/>
        </p:nvSpPr>
        <p:spPr>
          <a:xfrm>
            <a:off x="5130250" y="4072600"/>
            <a:ext cx="352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Lato"/>
                <a:ea typeface="Lato"/>
                <a:cs typeface="Lato"/>
                <a:sym typeface="Lato"/>
              </a:rPr>
              <a:t>48</a:t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10" name="Google Shape;2110;p81"/>
          <p:cNvSpPr/>
          <p:nvPr/>
        </p:nvSpPr>
        <p:spPr>
          <a:xfrm rot="-5400000">
            <a:off x="5932300" y="3390400"/>
            <a:ext cx="144600" cy="19278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1" name="Google Shape;2111;p81"/>
          <p:cNvSpPr txBox="1"/>
          <p:nvPr/>
        </p:nvSpPr>
        <p:spPr>
          <a:xfrm>
            <a:off x="5556625" y="4324875"/>
            <a:ext cx="888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Lato"/>
                <a:ea typeface="Lato"/>
                <a:cs typeface="Lato"/>
                <a:sym typeface="Lato"/>
              </a:rPr>
              <a:t>4800</a:t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12" name="Google Shape;2112;p81"/>
          <p:cNvSpPr/>
          <p:nvPr/>
        </p:nvSpPr>
        <p:spPr>
          <a:xfrm>
            <a:off x="4093375" y="3554025"/>
            <a:ext cx="530400" cy="509400"/>
          </a:xfrm>
          <a:prstGeom prst="ellipse">
            <a:avLst/>
          </a:prstGeom>
          <a:solidFill>
            <a:srgbClr val="FFE599"/>
          </a:solidFill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 </a:t>
            </a:r>
            <a:endParaRPr sz="1800"/>
          </a:p>
        </p:txBody>
      </p:sp>
      <p:sp>
        <p:nvSpPr>
          <p:cNvPr id="2113" name="Google Shape;2113;p81"/>
          <p:cNvSpPr/>
          <p:nvPr/>
        </p:nvSpPr>
        <p:spPr>
          <a:xfrm>
            <a:off x="4201043" y="3665328"/>
            <a:ext cx="315000" cy="286800"/>
          </a:xfrm>
          <a:prstGeom prst="ellipse">
            <a:avLst/>
          </a:prstGeom>
          <a:solidFill>
            <a:srgbClr val="FFE599"/>
          </a:solidFill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 </a:t>
            </a:r>
            <a:endParaRPr sz="1800"/>
          </a:p>
        </p:txBody>
      </p:sp>
      <p:cxnSp>
        <p:nvCxnSpPr>
          <p:cNvPr id="2114" name="Google Shape;2114;p81"/>
          <p:cNvCxnSpPr>
            <a:stCxn id="2113" idx="0"/>
            <a:endCxn id="2113" idx="4"/>
          </p:cNvCxnSpPr>
          <p:nvPr/>
        </p:nvCxnSpPr>
        <p:spPr>
          <a:xfrm>
            <a:off x="4358543" y="3665328"/>
            <a:ext cx="0" cy="286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15" name="Google Shape;2115;p81"/>
          <p:cNvCxnSpPr>
            <a:stCxn id="2113" idx="2"/>
            <a:endCxn id="2113" idx="6"/>
          </p:cNvCxnSpPr>
          <p:nvPr/>
        </p:nvCxnSpPr>
        <p:spPr>
          <a:xfrm>
            <a:off x="4201043" y="3808728"/>
            <a:ext cx="315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16" name="Google Shape;2116;p81"/>
          <p:cNvCxnSpPr>
            <a:stCxn id="2078" idx="6"/>
            <a:endCxn id="2112" idx="2"/>
          </p:cNvCxnSpPr>
          <p:nvPr/>
        </p:nvCxnSpPr>
        <p:spPr>
          <a:xfrm>
            <a:off x="3559200" y="3808725"/>
            <a:ext cx="534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17" name="Google Shape;2117;p81"/>
          <p:cNvSpPr/>
          <p:nvPr/>
        </p:nvSpPr>
        <p:spPr>
          <a:xfrm>
            <a:off x="7737952" y="881138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8" name="Google Shape;2118;p81"/>
          <p:cNvSpPr/>
          <p:nvPr/>
        </p:nvSpPr>
        <p:spPr>
          <a:xfrm>
            <a:off x="7968124" y="881138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9" name="Google Shape;2119;p81"/>
          <p:cNvSpPr/>
          <p:nvPr/>
        </p:nvSpPr>
        <p:spPr>
          <a:xfrm>
            <a:off x="7853038" y="881138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0" name="Google Shape;2120;p81"/>
          <p:cNvSpPr/>
          <p:nvPr/>
        </p:nvSpPr>
        <p:spPr>
          <a:xfrm>
            <a:off x="8083210" y="881138"/>
            <a:ext cx="82200" cy="287100"/>
          </a:xfrm>
          <a:prstGeom prst="roundRect">
            <a:avLst>
              <a:gd fmla="val 16667" name="adj"/>
            </a:avLst>
          </a:prstGeom>
          <a:solidFill>
            <a:srgbClr val="EA9999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1" name="Google Shape;2121;p81"/>
          <p:cNvSpPr/>
          <p:nvPr/>
        </p:nvSpPr>
        <p:spPr>
          <a:xfrm>
            <a:off x="8198296" y="881138"/>
            <a:ext cx="82200" cy="287100"/>
          </a:xfrm>
          <a:prstGeom prst="roundRect">
            <a:avLst>
              <a:gd fmla="val 16667" name="adj"/>
            </a:avLst>
          </a:prstGeom>
          <a:solidFill>
            <a:srgbClr val="EA9999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2" name="Google Shape;2122;p81"/>
          <p:cNvSpPr/>
          <p:nvPr/>
        </p:nvSpPr>
        <p:spPr>
          <a:xfrm>
            <a:off x="5005377" y="87972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3" name="Google Shape;2123;p81"/>
          <p:cNvSpPr/>
          <p:nvPr/>
        </p:nvSpPr>
        <p:spPr>
          <a:xfrm>
            <a:off x="5235549" y="87972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4" name="Google Shape;2124;p81"/>
          <p:cNvSpPr/>
          <p:nvPr/>
        </p:nvSpPr>
        <p:spPr>
          <a:xfrm>
            <a:off x="5120463" y="87972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5" name="Google Shape;2125;p81"/>
          <p:cNvSpPr/>
          <p:nvPr/>
        </p:nvSpPr>
        <p:spPr>
          <a:xfrm>
            <a:off x="5350635" y="87972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6" name="Google Shape;2126;p81"/>
          <p:cNvSpPr/>
          <p:nvPr/>
        </p:nvSpPr>
        <p:spPr>
          <a:xfrm>
            <a:off x="5465721" y="87972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7" name="Google Shape;2127;p81"/>
          <p:cNvSpPr/>
          <p:nvPr/>
        </p:nvSpPr>
        <p:spPr>
          <a:xfrm>
            <a:off x="5695893" y="87972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8" name="Google Shape;2128;p81"/>
          <p:cNvSpPr/>
          <p:nvPr/>
        </p:nvSpPr>
        <p:spPr>
          <a:xfrm>
            <a:off x="5580807" y="87972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9" name="Google Shape;2129;p81"/>
          <p:cNvSpPr/>
          <p:nvPr/>
        </p:nvSpPr>
        <p:spPr>
          <a:xfrm>
            <a:off x="5810979" y="87972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0" name="Google Shape;2130;p81"/>
          <p:cNvSpPr/>
          <p:nvPr/>
        </p:nvSpPr>
        <p:spPr>
          <a:xfrm>
            <a:off x="5926065" y="87972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1" name="Google Shape;2131;p81"/>
          <p:cNvSpPr/>
          <p:nvPr/>
        </p:nvSpPr>
        <p:spPr>
          <a:xfrm>
            <a:off x="6156238" y="87972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2" name="Google Shape;2132;p81"/>
          <p:cNvSpPr/>
          <p:nvPr/>
        </p:nvSpPr>
        <p:spPr>
          <a:xfrm>
            <a:off x="6041152" y="87972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3" name="Google Shape;2133;p81"/>
          <p:cNvSpPr/>
          <p:nvPr/>
        </p:nvSpPr>
        <p:spPr>
          <a:xfrm>
            <a:off x="6271324" y="87972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4" name="Google Shape;2134;p81"/>
          <p:cNvSpPr/>
          <p:nvPr/>
        </p:nvSpPr>
        <p:spPr>
          <a:xfrm>
            <a:off x="6846387" y="846275"/>
            <a:ext cx="398700" cy="354000"/>
          </a:xfrm>
          <a:prstGeom prst="ellipse">
            <a:avLst/>
          </a:prstGeom>
          <a:solidFill>
            <a:srgbClr val="FFE599"/>
          </a:solidFill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latin typeface="Charm"/>
                <a:ea typeface="Charm"/>
                <a:cs typeface="Charm"/>
                <a:sym typeface="Charm"/>
              </a:rPr>
              <a:t>f</a:t>
            </a:r>
            <a:r>
              <a:rPr lang="en" sz="1800"/>
              <a:t> </a:t>
            </a:r>
            <a:endParaRPr sz="1800"/>
          </a:p>
        </p:txBody>
      </p:sp>
      <p:cxnSp>
        <p:nvCxnSpPr>
          <p:cNvPr id="2135" name="Google Shape;2135;p81"/>
          <p:cNvCxnSpPr>
            <a:stCxn id="2133" idx="3"/>
            <a:endCxn id="2134" idx="2"/>
          </p:cNvCxnSpPr>
          <p:nvPr/>
        </p:nvCxnSpPr>
        <p:spPr>
          <a:xfrm>
            <a:off x="6353524" y="1023275"/>
            <a:ext cx="492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36" name="Google Shape;2136;p81"/>
          <p:cNvCxnSpPr>
            <a:stCxn id="2134" idx="6"/>
            <a:endCxn id="2117" idx="1"/>
          </p:cNvCxnSpPr>
          <p:nvPr/>
        </p:nvCxnSpPr>
        <p:spPr>
          <a:xfrm>
            <a:off x="7245087" y="1023275"/>
            <a:ext cx="492900" cy="1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2137" name="Google Shape;2137;p81"/>
          <p:cNvGrpSpPr/>
          <p:nvPr/>
        </p:nvGrpSpPr>
        <p:grpSpPr>
          <a:xfrm>
            <a:off x="7512350" y="1693800"/>
            <a:ext cx="1348095" cy="316325"/>
            <a:chOff x="7491875" y="1722325"/>
            <a:chExt cx="1348095" cy="316325"/>
          </a:xfrm>
        </p:grpSpPr>
        <p:sp>
          <p:nvSpPr>
            <p:cNvPr id="2138" name="Google Shape;2138;p81"/>
            <p:cNvSpPr/>
            <p:nvPr/>
          </p:nvSpPr>
          <p:spPr>
            <a:xfrm>
              <a:off x="7491898" y="1722325"/>
              <a:ext cx="81900" cy="287100"/>
            </a:xfrm>
            <a:prstGeom prst="roundRect">
              <a:avLst>
                <a:gd fmla="val 16667" name="adj"/>
              </a:avLst>
            </a:prstGeom>
            <a:solidFill>
              <a:srgbClr val="D5A6BD"/>
            </a:solidFill>
            <a:ln cap="flat" cmpd="sng" w="9525">
              <a:solidFill>
                <a:srgbClr val="D5A6B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9" name="Google Shape;2139;p81"/>
            <p:cNvSpPr/>
            <p:nvPr/>
          </p:nvSpPr>
          <p:spPr>
            <a:xfrm>
              <a:off x="7722111" y="1722325"/>
              <a:ext cx="81900" cy="287100"/>
            </a:xfrm>
            <a:prstGeom prst="roundRect">
              <a:avLst>
                <a:gd fmla="val 16667" name="adj"/>
              </a:avLst>
            </a:prstGeom>
            <a:solidFill>
              <a:srgbClr val="D5A6BD"/>
            </a:solidFill>
            <a:ln cap="flat" cmpd="sng" w="9525">
              <a:solidFill>
                <a:srgbClr val="D5A6B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0" name="Google Shape;2140;p81"/>
            <p:cNvSpPr/>
            <p:nvPr/>
          </p:nvSpPr>
          <p:spPr>
            <a:xfrm>
              <a:off x="7607005" y="1722325"/>
              <a:ext cx="81900" cy="287100"/>
            </a:xfrm>
            <a:prstGeom prst="roundRect">
              <a:avLst>
                <a:gd fmla="val 16667" name="adj"/>
              </a:avLst>
            </a:prstGeom>
            <a:solidFill>
              <a:srgbClr val="D5A6BD"/>
            </a:solidFill>
            <a:ln cap="flat" cmpd="sng" w="9525">
              <a:solidFill>
                <a:srgbClr val="D5A6B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1" name="Google Shape;2141;p81"/>
            <p:cNvSpPr/>
            <p:nvPr/>
          </p:nvSpPr>
          <p:spPr>
            <a:xfrm>
              <a:off x="7837218" y="1722325"/>
              <a:ext cx="81900" cy="287100"/>
            </a:xfrm>
            <a:prstGeom prst="roundRect">
              <a:avLst>
                <a:gd fmla="val 16667" name="adj"/>
              </a:avLst>
            </a:prstGeom>
            <a:solidFill>
              <a:srgbClr val="D5A6BD"/>
            </a:solidFill>
            <a:ln cap="flat" cmpd="sng" w="9525">
              <a:solidFill>
                <a:srgbClr val="D5A6B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2" name="Google Shape;2142;p81"/>
            <p:cNvSpPr/>
            <p:nvPr/>
          </p:nvSpPr>
          <p:spPr>
            <a:xfrm>
              <a:off x="7952324" y="1722325"/>
              <a:ext cx="81900" cy="287100"/>
            </a:xfrm>
            <a:prstGeom prst="roundRect">
              <a:avLst>
                <a:gd fmla="val 16667" name="adj"/>
              </a:avLst>
            </a:prstGeom>
            <a:solidFill>
              <a:srgbClr val="D5A6BD"/>
            </a:solidFill>
            <a:ln cap="flat" cmpd="sng" w="9525">
              <a:solidFill>
                <a:srgbClr val="D5A6B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3" name="Google Shape;2143;p81"/>
            <p:cNvSpPr/>
            <p:nvPr/>
          </p:nvSpPr>
          <p:spPr>
            <a:xfrm>
              <a:off x="8182537" y="1722325"/>
              <a:ext cx="81900" cy="287100"/>
            </a:xfrm>
            <a:prstGeom prst="roundRect">
              <a:avLst>
                <a:gd fmla="val 16667" name="adj"/>
              </a:avLst>
            </a:prstGeom>
            <a:solidFill>
              <a:srgbClr val="D5A6BD"/>
            </a:solidFill>
            <a:ln cap="flat" cmpd="sng" w="9525">
              <a:solidFill>
                <a:srgbClr val="D5A6B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4" name="Google Shape;2144;p81"/>
            <p:cNvSpPr/>
            <p:nvPr/>
          </p:nvSpPr>
          <p:spPr>
            <a:xfrm>
              <a:off x="8067431" y="1722325"/>
              <a:ext cx="81900" cy="287100"/>
            </a:xfrm>
            <a:prstGeom prst="roundRect">
              <a:avLst>
                <a:gd fmla="val 16667" name="adj"/>
              </a:avLst>
            </a:prstGeom>
            <a:solidFill>
              <a:srgbClr val="D5A6BD"/>
            </a:solidFill>
            <a:ln cap="flat" cmpd="sng" w="9525">
              <a:solidFill>
                <a:srgbClr val="D5A6B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5" name="Google Shape;2145;p81"/>
            <p:cNvSpPr/>
            <p:nvPr/>
          </p:nvSpPr>
          <p:spPr>
            <a:xfrm>
              <a:off x="8297644" y="1722325"/>
              <a:ext cx="81900" cy="287100"/>
            </a:xfrm>
            <a:prstGeom prst="roundRect">
              <a:avLst>
                <a:gd fmla="val 16667" name="adj"/>
              </a:avLst>
            </a:prstGeom>
            <a:solidFill>
              <a:srgbClr val="D5A6BD"/>
            </a:solidFill>
            <a:ln cap="flat" cmpd="sng" w="9525">
              <a:solidFill>
                <a:srgbClr val="D5A6B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6" name="Google Shape;2146;p81"/>
            <p:cNvSpPr/>
            <p:nvPr/>
          </p:nvSpPr>
          <p:spPr>
            <a:xfrm>
              <a:off x="8412750" y="1722325"/>
              <a:ext cx="81900" cy="287100"/>
            </a:xfrm>
            <a:prstGeom prst="roundRect">
              <a:avLst>
                <a:gd fmla="val 16667" name="adj"/>
              </a:avLst>
            </a:prstGeom>
            <a:solidFill>
              <a:srgbClr val="D5A6BD"/>
            </a:solidFill>
            <a:ln cap="flat" cmpd="sng" w="9525">
              <a:solidFill>
                <a:srgbClr val="D5A6B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7" name="Google Shape;2147;p81"/>
            <p:cNvSpPr/>
            <p:nvPr/>
          </p:nvSpPr>
          <p:spPr>
            <a:xfrm>
              <a:off x="8642964" y="1722325"/>
              <a:ext cx="81900" cy="287100"/>
            </a:xfrm>
            <a:prstGeom prst="roundRect">
              <a:avLst>
                <a:gd fmla="val 16667" name="adj"/>
              </a:avLst>
            </a:prstGeom>
            <a:solidFill>
              <a:srgbClr val="D5A6BD"/>
            </a:solidFill>
            <a:ln cap="flat" cmpd="sng" w="9525">
              <a:solidFill>
                <a:srgbClr val="D5A6B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8" name="Google Shape;2148;p81"/>
            <p:cNvSpPr/>
            <p:nvPr/>
          </p:nvSpPr>
          <p:spPr>
            <a:xfrm>
              <a:off x="8527857" y="1722325"/>
              <a:ext cx="81900" cy="287100"/>
            </a:xfrm>
            <a:prstGeom prst="roundRect">
              <a:avLst>
                <a:gd fmla="val 16667" name="adj"/>
              </a:avLst>
            </a:prstGeom>
            <a:solidFill>
              <a:srgbClr val="D5A6BD"/>
            </a:solidFill>
            <a:ln cap="flat" cmpd="sng" w="9525">
              <a:solidFill>
                <a:srgbClr val="D5A6B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9" name="Google Shape;2149;p81"/>
            <p:cNvSpPr/>
            <p:nvPr/>
          </p:nvSpPr>
          <p:spPr>
            <a:xfrm>
              <a:off x="8758070" y="1722325"/>
              <a:ext cx="81900" cy="287100"/>
            </a:xfrm>
            <a:prstGeom prst="roundRect">
              <a:avLst>
                <a:gd fmla="val 16667" name="adj"/>
              </a:avLst>
            </a:prstGeom>
            <a:solidFill>
              <a:srgbClr val="D5A6BD"/>
            </a:solidFill>
            <a:ln cap="flat" cmpd="sng" w="9525">
              <a:solidFill>
                <a:srgbClr val="D5A6B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0" name="Google Shape;2150;p81"/>
            <p:cNvSpPr/>
            <p:nvPr/>
          </p:nvSpPr>
          <p:spPr>
            <a:xfrm>
              <a:off x="7491875" y="1722325"/>
              <a:ext cx="312000" cy="287100"/>
            </a:xfrm>
            <a:prstGeom prst="roundRect">
              <a:avLst>
                <a:gd fmla="val 11970" name="adj"/>
              </a:avLst>
            </a:prstGeom>
            <a:noFill/>
            <a:ln cap="flat" cmpd="sng" w="28575">
              <a:solidFill>
                <a:srgbClr val="EA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151" name="Google Shape;2151;p81"/>
            <p:cNvCxnSpPr/>
            <p:nvPr/>
          </p:nvCxnSpPr>
          <p:spPr>
            <a:xfrm>
              <a:off x="7498772" y="2037450"/>
              <a:ext cx="522900" cy="1200"/>
            </a:xfrm>
            <a:prstGeom prst="straightConnector1">
              <a:avLst/>
            </a:prstGeom>
            <a:noFill/>
            <a:ln cap="flat" cmpd="sng" w="9525">
              <a:solidFill>
                <a:srgbClr val="EA9999"/>
              </a:solidFill>
              <a:prstDash val="dash"/>
              <a:round/>
              <a:headEnd len="med" w="med" type="none"/>
              <a:tailEnd len="med" w="med" type="triangle"/>
            </a:ln>
          </p:spPr>
        </p:cxnSp>
      </p:grpSp>
      <p:cxnSp>
        <p:nvCxnSpPr>
          <p:cNvPr id="2152" name="Google Shape;2152;p81"/>
          <p:cNvCxnSpPr>
            <a:stCxn id="2134" idx="4"/>
            <a:endCxn id="2150" idx="1"/>
          </p:cNvCxnSpPr>
          <p:nvPr/>
        </p:nvCxnSpPr>
        <p:spPr>
          <a:xfrm flipH="1" rot="-5400000">
            <a:off x="6960387" y="1285625"/>
            <a:ext cx="637200" cy="466500"/>
          </a:xfrm>
          <a:prstGeom prst="curved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53" name="Google Shape;2153;p81"/>
          <p:cNvSpPr/>
          <p:nvPr/>
        </p:nvSpPr>
        <p:spPr>
          <a:xfrm rot="-5400000">
            <a:off x="8173650" y="1109825"/>
            <a:ext cx="25500" cy="2064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4" name="Google Shape;2154;p81"/>
          <p:cNvSpPr/>
          <p:nvPr/>
        </p:nvSpPr>
        <p:spPr>
          <a:xfrm>
            <a:off x="7512300" y="1674963"/>
            <a:ext cx="1348200" cy="3540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155" name="Google Shape;2155;p81"/>
          <p:cNvCxnSpPr>
            <a:stCxn id="2153" idx="1"/>
            <a:endCxn id="2154" idx="0"/>
          </p:cNvCxnSpPr>
          <p:nvPr/>
        </p:nvCxnSpPr>
        <p:spPr>
          <a:xfrm>
            <a:off x="8186400" y="1225775"/>
            <a:ext cx="0" cy="449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stealth"/>
            <a:tailEnd len="med" w="med" type="none"/>
          </a:ln>
        </p:spPr>
      </p:cxnSp>
      <p:sp>
        <p:nvSpPr>
          <p:cNvPr id="2156" name="Google Shape;2156;p81"/>
          <p:cNvSpPr/>
          <p:nvPr/>
        </p:nvSpPr>
        <p:spPr>
          <a:xfrm>
            <a:off x="7448200" y="3785500"/>
            <a:ext cx="1640700" cy="965700"/>
          </a:xfrm>
          <a:prstGeom prst="wedgeRoundRectCallout">
            <a:avLst>
              <a:gd fmla="val -23071" name="adj1"/>
              <a:gd fmla="val -69680" name="adj2"/>
              <a:gd fmla="val 0" name="adj3"/>
            </a:avLst>
          </a:prstGeom>
          <a:solidFill>
            <a:srgbClr val="EA9999"/>
          </a:solidFill>
          <a:ln cap="flat" cmpd="sng" w="9525">
            <a:solidFill>
              <a:srgbClr val="F4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Training:</a:t>
            </a:r>
            <a:endParaRPr sz="9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Batch Size: 2</a:t>
            </a:r>
            <a:endParaRPr sz="9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Gradient Accumulation: 64</a:t>
            </a:r>
            <a:endParaRPr sz="9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Learning Rate: 10e-4</a:t>
            </a:r>
            <a:endParaRPr sz="9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Optimizer: AdamW</a:t>
            </a:r>
            <a:endParaRPr sz="9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Gradient Steps: ~2.5K</a:t>
            </a:r>
            <a:endParaRPr sz="900"/>
          </a:p>
        </p:txBody>
      </p:sp>
      <p:sp>
        <p:nvSpPr>
          <p:cNvPr id="2157" name="Google Shape;2157;p81"/>
          <p:cNvSpPr/>
          <p:nvPr/>
        </p:nvSpPr>
        <p:spPr>
          <a:xfrm>
            <a:off x="2108125" y="1758025"/>
            <a:ext cx="844200" cy="6852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EA9999"/>
          </a:solidFill>
          <a:ln cap="flat" cmpd="sng" w="9525">
            <a:solidFill>
              <a:srgbClr val="F4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768*512</a:t>
            </a:r>
            <a:endParaRPr sz="800"/>
          </a:p>
        </p:txBody>
      </p:sp>
      <p:sp>
        <p:nvSpPr>
          <p:cNvPr id="2158" name="Google Shape;2158;p81"/>
          <p:cNvSpPr/>
          <p:nvPr/>
        </p:nvSpPr>
        <p:spPr>
          <a:xfrm>
            <a:off x="2946275" y="634900"/>
            <a:ext cx="1755000" cy="948900"/>
          </a:xfrm>
          <a:prstGeom prst="wedgeEllipseCallout">
            <a:avLst>
              <a:gd fmla="val 15038" name="adj1"/>
              <a:gd fmla="val 66530" name="adj2"/>
            </a:avLst>
          </a:prstGeom>
          <a:solidFill>
            <a:srgbClr val="EA9999"/>
          </a:solidFill>
          <a:ln cap="flat" cmpd="sng" w="9525">
            <a:solidFill>
              <a:srgbClr val="EA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After adding Adapter LoRA(r=64) and (IA)^3</a:t>
            </a:r>
            <a:endParaRPr sz="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Number learnable parameters are ~9.3M</a:t>
            </a:r>
            <a:endParaRPr sz="80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5A6BD"/>
        </a:solidFill>
      </p:bgPr>
    </p:bg>
    <p:spTree>
      <p:nvGrpSpPr>
        <p:cNvPr id="2162" name="Shape 2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3" name="Google Shape;2163;p82"/>
          <p:cNvSpPr txBox="1"/>
          <p:nvPr>
            <p:ph type="title"/>
          </p:nvPr>
        </p:nvSpPr>
        <p:spPr>
          <a:xfrm>
            <a:off x="128550" y="224975"/>
            <a:ext cx="7688400" cy="68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40">
                <a:solidFill>
                  <a:srgbClr val="FFF2CC"/>
                </a:solidFill>
              </a:rPr>
              <a:t>Results and Discussion</a:t>
            </a:r>
            <a:endParaRPr sz="4040">
              <a:solidFill>
                <a:srgbClr val="FFF2CC"/>
              </a:solidFill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167" name="Shape 2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8" name="Google Shape;2168;p83"/>
          <p:cNvSpPr txBox="1"/>
          <p:nvPr>
            <p:ph type="title"/>
          </p:nvPr>
        </p:nvSpPr>
        <p:spPr>
          <a:xfrm>
            <a:off x="647800" y="472025"/>
            <a:ext cx="7688400" cy="9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FiD-eff with conv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2"/>
                </a:solidFill>
              </a:rPr>
              <a:t>Compared to SOTAs from KILT(HotpotQA)</a:t>
            </a:r>
            <a:endParaRPr sz="1600">
              <a:solidFill>
                <a:schemeClr val="accent2"/>
              </a:solidFill>
            </a:endParaRPr>
          </a:p>
        </p:txBody>
      </p:sp>
      <p:graphicFrame>
        <p:nvGraphicFramePr>
          <p:cNvPr id="2169" name="Google Shape;2169;p83"/>
          <p:cNvGraphicFramePr/>
          <p:nvPr/>
        </p:nvGraphicFramePr>
        <p:xfrm>
          <a:off x="689188" y="14272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{F6EC28E8-ABD2-47BF-8E0E-D12825FEBC13}</a:tableStyleId>
              </a:tblPr>
              <a:tblGrid>
                <a:gridCol w="2704725"/>
                <a:gridCol w="2472375"/>
                <a:gridCol w="2588525"/>
              </a:tblGrid>
              <a:tr h="513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C27BA0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C27BA0"/>
                          </a:solidFill>
                        </a:rPr>
                        <a:t>F1</a:t>
                      </a:r>
                      <a:endParaRPr>
                        <a:solidFill>
                          <a:srgbClr val="C27BA0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C27BA0"/>
                          </a:solidFill>
                        </a:rPr>
                        <a:t>EM</a:t>
                      </a:r>
                      <a:endParaRPr>
                        <a:solidFill>
                          <a:srgbClr val="C27BA0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FFF2CC"/>
                    </a:solidFill>
                  </a:tcPr>
                </a:tc>
              </a:tr>
              <a:tr h="512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C27BA0"/>
                          </a:solidFill>
                        </a:rPr>
                        <a:t>SEAL (generative)(2021)</a:t>
                      </a:r>
                      <a:endParaRPr sz="1100">
                        <a:solidFill>
                          <a:srgbClr val="C27BA0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C27BA0"/>
                          </a:solidFill>
                        </a:rPr>
                        <a:t>(11B)</a:t>
                      </a:r>
                      <a:endParaRPr sz="1100">
                        <a:solidFill>
                          <a:srgbClr val="C27BA0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accent1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51.44</a:t>
                      </a:r>
                      <a:endParaRPr sz="1600">
                        <a:solidFill>
                          <a:schemeClr val="accent1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accent1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40.46</a:t>
                      </a:r>
                      <a:endParaRPr sz="1600">
                        <a:solidFill>
                          <a:schemeClr val="accent1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2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C27BA0"/>
                          </a:solidFill>
                        </a:rPr>
                        <a:t>FiD with RS (200 passages)(2022)</a:t>
                      </a:r>
                      <a:endParaRPr sz="1100">
                        <a:solidFill>
                          <a:srgbClr val="C27BA0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C27BA0"/>
                          </a:solidFill>
                        </a:rPr>
                        <a:t>(11B)</a:t>
                      </a:r>
                      <a:endParaRPr sz="1100">
                        <a:solidFill>
                          <a:srgbClr val="C27BA0"/>
                        </a:solidFill>
                      </a:endParaRPr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accent1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50.15</a:t>
                      </a:r>
                      <a:endParaRPr sz="1600">
                        <a:solidFill>
                          <a:schemeClr val="accent1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accent1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39.05</a:t>
                      </a:r>
                      <a:endParaRPr sz="1600">
                        <a:solidFill>
                          <a:schemeClr val="accent1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2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C27BA0"/>
                          </a:solidFill>
                        </a:rPr>
                        <a:t>BART + DPR (100 passages)(2021)</a:t>
                      </a:r>
                      <a:endParaRPr sz="1100">
                        <a:solidFill>
                          <a:srgbClr val="C27BA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accent1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41.56</a:t>
                      </a:r>
                      <a:endParaRPr sz="1600">
                        <a:solidFill>
                          <a:schemeClr val="accent1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accent1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31.77</a:t>
                      </a:r>
                      <a:endParaRPr sz="1600">
                        <a:solidFill>
                          <a:schemeClr val="accent1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2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C27BA0"/>
                          </a:solidFill>
                        </a:rPr>
                        <a:t>RAG (100 passages)(2021)</a:t>
                      </a:r>
                      <a:endParaRPr sz="1100">
                        <a:solidFill>
                          <a:srgbClr val="C27BA0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C27BA0"/>
                          </a:solidFill>
                        </a:rPr>
                        <a:t>(&gt;3B)</a:t>
                      </a:r>
                      <a:endParaRPr sz="1100">
                        <a:solidFill>
                          <a:srgbClr val="C27BA0"/>
                        </a:solidFill>
                      </a:endParaRPr>
                    </a:p>
                  </a:txBody>
                  <a:tcPr marT="91425" marB="91425" marR="91425" marL="91425" anchor="ctr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accent1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36.03</a:t>
                      </a:r>
                      <a:endParaRPr sz="1600">
                        <a:solidFill>
                          <a:schemeClr val="accent1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accent1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26.97</a:t>
                      </a:r>
                      <a:endParaRPr sz="1600">
                        <a:solidFill>
                          <a:schemeClr val="accent1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2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rgbClr val="C27BA0"/>
                          </a:solidFill>
                        </a:rPr>
                        <a:t>FiD-eff with conv (25 passages)</a:t>
                      </a:r>
                      <a:endParaRPr b="1" sz="1100">
                        <a:solidFill>
                          <a:srgbClr val="C27BA0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rgbClr val="C27BA0"/>
                          </a:solidFill>
                        </a:rPr>
                        <a:t>(220M) (Ours)</a:t>
                      </a:r>
                      <a:endParaRPr b="1" sz="1100">
                        <a:solidFill>
                          <a:srgbClr val="C27BA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48.66</a:t>
                      </a:r>
                      <a:endParaRPr b="1" sz="1600"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38.92</a:t>
                      </a:r>
                      <a:endParaRPr b="1" sz="1600"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173" name="Shape 2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4" name="Google Shape;2174;p84"/>
          <p:cNvSpPr txBox="1"/>
          <p:nvPr>
            <p:ph type="title"/>
          </p:nvPr>
        </p:nvSpPr>
        <p:spPr>
          <a:xfrm>
            <a:off x="647800" y="472025"/>
            <a:ext cx="7688400" cy="9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FiD-eff with conv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2"/>
                </a:solidFill>
              </a:rPr>
              <a:t>Pre-trained vs 10 vs 25 passages</a:t>
            </a:r>
            <a:endParaRPr sz="1600">
              <a:solidFill>
                <a:schemeClr val="accent2"/>
              </a:solidFill>
            </a:endParaRPr>
          </a:p>
        </p:txBody>
      </p:sp>
      <p:graphicFrame>
        <p:nvGraphicFramePr>
          <p:cNvPr id="2175" name="Google Shape;2175;p84"/>
          <p:cNvGraphicFramePr/>
          <p:nvPr/>
        </p:nvGraphicFramePr>
        <p:xfrm>
          <a:off x="689188" y="14272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{F6EC28E8-ABD2-47BF-8E0E-D12825FEBC13}</a:tableStyleId>
              </a:tblPr>
              <a:tblGrid>
                <a:gridCol w="2704725"/>
                <a:gridCol w="2472375"/>
                <a:gridCol w="2588525"/>
              </a:tblGrid>
              <a:tr h="513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C27BA0"/>
                        </a:solidFill>
                      </a:endParaRPr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C27BA0"/>
                          </a:solidFill>
                        </a:rPr>
                        <a:t>F1</a:t>
                      </a:r>
                      <a:endParaRPr>
                        <a:solidFill>
                          <a:srgbClr val="C27BA0"/>
                        </a:solidFill>
                      </a:endParaRPr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C27BA0"/>
                          </a:solidFill>
                        </a:rPr>
                        <a:t>EM</a:t>
                      </a:r>
                      <a:endParaRPr>
                        <a:solidFill>
                          <a:srgbClr val="C27BA0"/>
                        </a:solidFill>
                      </a:endParaRPr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</a:tr>
              <a:tr h="512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C27BA0"/>
                          </a:solidFill>
                        </a:rPr>
                        <a:t>FiD-eff 32 without conv(25 passages)</a:t>
                      </a:r>
                      <a:endParaRPr sz="1100">
                        <a:solidFill>
                          <a:srgbClr val="C27BA0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C27BA0"/>
                          </a:solidFill>
                        </a:rPr>
                        <a:t>(220M)(FiD-NQ weights)</a:t>
                      </a:r>
                      <a:endParaRPr sz="1100">
                        <a:solidFill>
                          <a:srgbClr val="C27BA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18.24</a:t>
                      </a:r>
                      <a:endParaRPr sz="1600"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11.51</a:t>
                      </a:r>
                      <a:endParaRPr sz="1600"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2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C27BA0"/>
                          </a:solidFill>
                        </a:rPr>
                        <a:t>FiD-eff 64 without conv(25 passages)</a:t>
                      </a:r>
                      <a:endParaRPr sz="1100">
                        <a:solidFill>
                          <a:srgbClr val="C27BA0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C27BA0"/>
                          </a:solidFill>
                        </a:rPr>
                        <a:t>(220M)(</a:t>
                      </a:r>
                      <a:r>
                        <a:rPr lang="en" sz="1100">
                          <a:solidFill>
                            <a:srgbClr val="C27BA0"/>
                          </a:solidFill>
                        </a:rPr>
                        <a:t>FiD-NQ </a:t>
                      </a:r>
                      <a:r>
                        <a:rPr lang="en" sz="1100">
                          <a:solidFill>
                            <a:srgbClr val="C27BA0"/>
                          </a:solidFill>
                        </a:rPr>
                        <a:t>weights)</a:t>
                      </a:r>
                      <a:endParaRPr sz="1100">
                        <a:solidFill>
                          <a:srgbClr val="C27BA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30.35</a:t>
                      </a:r>
                      <a:endParaRPr sz="1600"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21.13</a:t>
                      </a:r>
                      <a:endParaRPr sz="1600"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2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rgbClr val="C27BA0"/>
                          </a:solidFill>
                        </a:rPr>
                        <a:t>FiD-eff with conv (10 passages)</a:t>
                      </a:r>
                      <a:endParaRPr b="1" sz="1100">
                        <a:solidFill>
                          <a:srgbClr val="C27BA0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rgbClr val="C27BA0"/>
                          </a:solidFill>
                        </a:rPr>
                        <a:t>(220M) (Ours)</a:t>
                      </a:r>
                      <a:endParaRPr b="1" sz="1100">
                        <a:solidFill>
                          <a:srgbClr val="C27BA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44.66</a:t>
                      </a:r>
                      <a:endParaRPr b="1" sz="1600"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33.58</a:t>
                      </a:r>
                      <a:endParaRPr b="1" sz="1600"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2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rgbClr val="C27BA0"/>
                          </a:solidFill>
                        </a:rPr>
                        <a:t>FiD-eff with conv (25 passages)</a:t>
                      </a:r>
                      <a:endParaRPr b="1" sz="1100">
                        <a:solidFill>
                          <a:srgbClr val="C27BA0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rgbClr val="C27BA0"/>
                          </a:solidFill>
                        </a:rPr>
                        <a:t>(220M) (Ours)</a:t>
                      </a:r>
                      <a:endParaRPr b="1" sz="1100">
                        <a:solidFill>
                          <a:srgbClr val="C27BA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48.73</a:t>
                      </a:r>
                      <a:endParaRPr b="1" sz="1600"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38.92</a:t>
                      </a:r>
                      <a:endParaRPr b="1" sz="1600"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179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p85"/>
          <p:cNvSpPr txBox="1"/>
          <p:nvPr>
            <p:ph type="title"/>
          </p:nvPr>
        </p:nvSpPr>
        <p:spPr>
          <a:xfrm>
            <a:off x="647800" y="472025"/>
            <a:ext cx="7688400" cy="9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FiD-eff with conv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2"/>
                </a:solidFill>
              </a:rPr>
              <a:t>On different types of questions (10 Passages)</a:t>
            </a:r>
            <a:endParaRPr sz="1600">
              <a:solidFill>
                <a:schemeClr val="accent2"/>
              </a:solidFill>
            </a:endParaRPr>
          </a:p>
        </p:txBody>
      </p:sp>
      <p:graphicFrame>
        <p:nvGraphicFramePr>
          <p:cNvPr id="2181" name="Google Shape;2181;p85"/>
          <p:cNvGraphicFramePr/>
          <p:nvPr/>
        </p:nvGraphicFramePr>
        <p:xfrm>
          <a:off x="689188" y="14272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{F6EC28E8-ABD2-47BF-8E0E-D12825FEBC13}</a:tableStyleId>
              </a:tblPr>
              <a:tblGrid>
                <a:gridCol w="2704725"/>
                <a:gridCol w="2472375"/>
                <a:gridCol w="2588525"/>
              </a:tblGrid>
              <a:tr h="513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C27BA0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C27BA0"/>
                          </a:solidFill>
                        </a:rPr>
                        <a:t>F1</a:t>
                      </a:r>
                      <a:endParaRPr>
                        <a:solidFill>
                          <a:srgbClr val="C27BA0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C27BA0"/>
                          </a:solidFill>
                        </a:rPr>
                        <a:t>EM</a:t>
                      </a:r>
                      <a:endParaRPr>
                        <a:solidFill>
                          <a:srgbClr val="C27BA0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FFF2CC"/>
                    </a:solidFill>
                  </a:tcPr>
                </a:tc>
              </a:tr>
              <a:tr h="512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C27BA0"/>
                          </a:solidFill>
                        </a:rPr>
                        <a:t>Bridge</a:t>
                      </a:r>
                      <a:endParaRPr>
                        <a:solidFill>
                          <a:srgbClr val="C27BA0"/>
                        </a:solidFill>
                      </a:endParaRPr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62.22</a:t>
                      </a:r>
                      <a:endParaRPr sz="1600"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56.56</a:t>
                      </a:r>
                      <a:endParaRPr sz="1600"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2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C27BA0"/>
                          </a:solidFill>
                        </a:rPr>
                        <a:t>Comparison</a:t>
                      </a:r>
                      <a:endParaRPr>
                        <a:solidFill>
                          <a:srgbClr val="C27BA0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40.25</a:t>
                      </a:r>
                      <a:endParaRPr sz="1600"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27.80</a:t>
                      </a:r>
                      <a:endParaRPr sz="1600"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2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C27BA0"/>
                          </a:solidFill>
                        </a:rPr>
                        <a:t>Overall</a:t>
                      </a:r>
                      <a:endParaRPr>
                        <a:solidFill>
                          <a:srgbClr val="C27BA0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44.66</a:t>
                      </a:r>
                      <a:endParaRPr sz="1600"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33.58</a:t>
                      </a:r>
                      <a:endParaRPr sz="1600"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86"/>
          <p:cNvSpPr txBox="1"/>
          <p:nvPr>
            <p:ph type="title"/>
          </p:nvPr>
        </p:nvSpPr>
        <p:spPr>
          <a:xfrm>
            <a:off x="647800" y="472025"/>
            <a:ext cx="7688400" cy="9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Baseline Model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2"/>
                </a:solidFill>
              </a:rPr>
              <a:t>Module 1: Passage Selector</a:t>
            </a:r>
            <a:endParaRPr sz="1600">
              <a:solidFill>
                <a:schemeClr val="accent2"/>
              </a:solidFill>
            </a:endParaRPr>
          </a:p>
        </p:txBody>
      </p:sp>
      <p:graphicFrame>
        <p:nvGraphicFramePr>
          <p:cNvPr id="2187" name="Google Shape;2187;p86"/>
          <p:cNvGraphicFramePr/>
          <p:nvPr/>
        </p:nvGraphicFramePr>
        <p:xfrm>
          <a:off x="689188" y="14272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{F6EC28E8-ABD2-47BF-8E0E-D12825FEBC13}</a:tableStyleId>
              </a:tblPr>
              <a:tblGrid>
                <a:gridCol w="2704725"/>
                <a:gridCol w="2472375"/>
                <a:gridCol w="2588525"/>
              </a:tblGrid>
              <a:tr h="513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C27BA0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C27BA0"/>
                          </a:solidFill>
                        </a:rPr>
                        <a:t>F1</a:t>
                      </a:r>
                      <a:endParaRPr>
                        <a:solidFill>
                          <a:srgbClr val="C27BA0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C27BA0"/>
                          </a:solidFill>
                        </a:rPr>
                        <a:t>EM</a:t>
                      </a:r>
                      <a:endParaRPr>
                        <a:solidFill>
                          <a:srgbClr val="C27BA0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FFF2CC"/>
                    </a:solidFill>
                  </a:tcPr>
                </a:tc>
              </a:tr>
              <a:tr h="512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C27BA0"/>
                          </a:solidFill>
                        </a:rPr>
                        <a:t>Easy</a:t>
                      </a:r>
                      <a:endParaRPr>
                        <a:solidFill>
                          <a:srgbClr val="C27BA0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38761D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91.81</a:t>
                      </a:r>
                      <a:endParaRPr sz="1600">
                        <a:solidFill>
                          <a:srgbClr val="38761D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38761D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74.73</a:t>
                      </a:r>
                      <a:endParaRPr sz="1600">
                        <a:solidFill>
                          <a:srgbClr val="38761D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91425" marB="91425" marR="91425" marL="91425" anchor="ctr"/>
                </a:tc>
              </a:tr>
              <a:tr h="512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C27BA0"/>
                          </a:solidFill>
                        </a:rPr>
                        <a:t>Medium</a:t>
                      </a:r>
                      <a:endParaRPr>
                        <a:solidFill>
                          <a:srgbClr val="C27BA0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38761D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88.91</a:t>
                      </a:r>
                      <a:endParaRPr sz="1600">
                        <a:solidFill>
                          <a:srgbClr val="38761D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38761D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66.76</a:t>
                      </a:r>
                      <a:endParaRPr sz="1600">
                        <a:solidFill>
                          <a:srgbClr val="38761D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91425" marB="91425" marR="91425" marL="91425" anchor="ctr"/>
                </a:tc>
              </a:tr>
              <a:tr h="512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C27BA0"/>
                          </a:solidFill>
                        </a:rPr>
                        <a:t>Hard</a:t>
                      </a:r>
                      <a:endParaRPr>
                        <a:solidFill>
                          <a:srgbClr val="C27BA0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38761D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87.13</a:t>
                      </a:r>
                      <a:endParaRPr sz="1600">
                        <a:solidFill>
                          <a:srgbClr val="38761D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38761D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63.82</a:t>
                      </a:r>
                      <a:endParaRPr sz="1600">
                        <a:solidFill>
                          <a:srgbClr val="38761D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2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C27BA0"/>
                          </a:solidFill>
                        </a:rPr>
                        <a:t>Bridge</a:t>
                      </a:r>
                      <a:endParaRPr>
                        <a:solidFill>
                          <a:srgbClr val="C27BA0"/>
                        </a:solidFill>
                      </a:endParaRPr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38761D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87.32</a:t>
                      </a:r>
                      <a:endParaRPr sz="1600">
                        <a:solidFill>
                          <a:srgbClr val="38761D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38761D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62.67</a:t>
                      </a:r>
                      <a:endParaRPr sz="1600">
                        <a:solidFill>
                          <a:srgbClr val="38761D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2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C27BA0"/>
                          </a:solidFill>
                        </a:rPr>
                        <a:t>Comparison</a:t>
                      </a:r>
                      <a:endParaRPr>
                        <a:solidFill>
                          <a:srgbClr val="C27BA0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38761D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97.34</a:t>
                      </a:r>
                      <a:endParaRPr sz="1600">
                        <a:solidFill>
                          <a:srgbClr val="38761D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38761D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90.78</a:t>
                      </a:r>
                      <a:endParaRPr sz="1600">
                        <a:solidFill>
                          <a:srgbClr val="38761D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2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C27BA0"/>
                          </a:solidFill>
                        </a:rPr>
                        <a:t>Overall</a:t>
                      </a:r>
                      <a:endParaRPr>
                        <a:solidFill>
                          <a:srgbClr val="C27BA0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38761D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89.33</a:t>
                      </a:r>
                      <a:endParaRPr sz="1600">
                        <a:solidFill>
                          <a:srgbClr val="38761D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38761D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68.03</a:t>
                      </a:r>
                      <a:endParaRPr sz="1600">
                        <a:solidFill>
                          <a:srgbClr val="38761D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191" name="Shape 2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2" name="Google Shape;2192;p87"/>
          <p:cNvSpPr txBox="1"/>
          <p:nvPr>
            <p:ph type="title"/>
          </p:nvPr>
        </p:nvSpPr>
        <p:spPr>
          <a:xfrm>
            <a:off x="647800" y="472025"/>
            <a:ext cx="7688400" cy="9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Baseline Model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2"/>
                </a:solidFill>
              </a:rPr>
              <a:t>Module 2: Sentence Extractor</a:t>
            </a:r>
            <a:endParaRPr sz="1600">
              <a:solidFill>
                <a:schemeClr val="accent2"/>
              </a:solidFill>
            </a:endParaRPr>
          </a:p>
        </p:txBody>
      </p:sp>
      <p:graphicFrame>
        <p:nvGraphicFramePr>
          <p:cNvPr id="2193" name="Google Shape;2193;p87"/>
          <p:cNvGraphicFramePr/>
          <p:nvPr/>
        </p:nvGraphicFramePr>
        <p:xfrm>
          <a:off x="689188" y="14272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{F6EC28E8-ABD2-47BF-8E0E-D12825FEBC13}</a:tableStyleId>
              </a:tblPr>
              <a:tblGrid>
                <a:gridCol w="2704725"/>
                <a:gridCol w="2472375"/>
                <a:gridCol w="2588525"/>
              </a:tblGrid>
              <a:tr h="513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C27BA0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C27BA0"/>
                          </a:solidFill>
                        </a:rPr>
                        <a:t>F1</a:t>
                      </a:r>
                      <a:endParaRPr>
                        <a:solidFill>
                          <a:srgbClr val="C27BA0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C27BA0"/>
                          </a:solidFill>
                        </a:rPr>
                        <a:t>EM</a:t>
                      </a:r>
                      <a:endParaRPr>
                        <a:solidFill>
                          <a:srgbClr val="C27BA0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FFF2CC"/>
                    </a:solidFill>
                  </a:tcPr>
                </a:tc>
              </a:tr>
              <a:tr h="512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C27BA0"/>
                          </a:solidFill>
                        </a:rPr>
                        <a:t>Easy</a:t>
                      </a:r>
                      <a:endParaRPr>
                        <a:solidFill>
                          <a:srgbClr val="C27BA0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38761D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85.32</a:t>
                      </a:r>
                      <a:endParaRPr sz="1600">
                        <a:solidFill>
                          <a:srgbClr val="38761D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38761D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55.21</a:t>
                      </a:r>
                      <a:endParaRPr sz="1600">
                        <a:solidFill>
                          <a:srgbClr val="38761D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91425" marB="91425" marR="91425" marL="91425" anchor="ctr"/>
                </a:tc>
              </a:tr>
              <a:tr h="512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C27BA0"/>
                          </a:solidFill>
                        </a:rPr>
                        <a:t>Medium</a:t>
                      </a:r>
                      <a:endParaRPr>
                        <a:solidFill>
                          <a:srgbClr val="C27BA0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38761D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86.32</a:t>
                      </a:r>
                      <a:endParaRPr sz="1600">
                        <a:solidFill>
                          <a:srgbClr val="38761D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38761D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53.51</a:t>
                      </a:r>
                      <a:endParaRPr sz="1600">
                        <a:solidFill>
                          <a:srgbClr val="38761D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91425" marB="91425" marR="91425" marL="91425" anchor="ctr"/>
                </a:tc>
              </a:tr>
              <a:tr h="512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C27BA0"/>
                          </a:solidFill>
                        </a:rPr>
                        <a:t>Hard</a:t>
                      </a:r>
                      <a:endParaRPr>
                        <a:solidFill>
                          <a:srgbClr val="C27BA0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38761D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82.93</a:t>
                      </a:r>
                      <a:endParaRPr sz="1600">
                        <a:solidFill>
                          <a:srgbClr val="38761D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38761D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46.84</a:t>
                      </a:r>
                      <a:endParaRPr sz="1600">
                        <a:solidFill>
                          <a:srgbClr val="38761D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2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C27BA0"/>
                          </a:solidFill>
                        </a:rPr>
                        <a:t>Bridge</a:t>
                      </a:r>
                      <a:endParaRPr>
                        <a:solidFill>
                          <a:srgbClr val="C27BA0"/>
                        </a:solidFill>
                      </a:endParaRPr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38761D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84.03</a:t>
                      </a:r>
                      <a:endParaRPr sz="1600">
                        <a:solidFill>
                          <a:srgbClr val="38761D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38761D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47.98</a:t>
                      </a:r>
                      <a:endParaRPr sz="1600">
                        <a:solidFill>
                          <a:srgbClr val="38761D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2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C27BA0"/>
                          </a:solidFill>
                        </a:rPr>
                        <a:t>Comparison</a:t>
                      </a:r>
                      <a:endParaRPr>
                        <a:solidFill>
                          <a:srgbClr val="C27BA0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38761D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91.53</a:t>
                      </a:r>
                      <a:endParaRPr sz="1600">
                        <a:solidFill>
                          <a:srgbClr val="38761D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38761D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72.22</a:t>
                      </a:r>
                      <a:endParaRPr sz="1600">
                        <a:solidFill>
                          <a:srgbClr val="38761D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2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C27BA0"/>
                          </a:solidFill>
                        </a:rPr>
                        <a:t>Overall</a:t>
                      </a:r>
                      <a:endParaRPr>
                        <a:solidFill>
                          <a:srgbClr val="C27BA0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38761D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85.56</a:t>
                      </a:r>
                      <a:endParaRPr sz="1600">
                        <a:solidFill>
                          <a:srgbClr val="38761D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38761D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52.73</a:t>
                      </a:r>
                      <a:endParaRPr sz="1600">
                        <a:solidFill>
                          <a:srgbClr val="38761D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197" name="Shape 2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8" name="Google Shape;2198;p88"/>
          <p:cNvSpPr txBox="1"/>
          <p:nvPr>
            <p:ph type="title"/>
          </p:nvPr>
        </p:nvSpPr>
        <p:spPr>
          <a:xfrm>
            <a:off x="647800" y="472025"/>
            <a:ext cx="7688400" cy="9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Baseline Model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2"/>
                </a:solidFill>
              </a:rPr>
              <a:t>Module 3: Answer Generator</a:t>
            </a:r>
            <a:endParaRPr sz="1600">
              <a:solidFill>
                <a:schemeClr val="accent2"/>
              </a:solidFill>
            </a:endParaRPr>
          </a:p>
        </p:txBody>
      </p:sp>
      <p:graphicFrame>
        <p:nvGraphicFramePr>
          <p:cNvPr id="2199" name="Google Shape;2199;p88"/>
          <p:cNvGraphicFramePr/>
          <p:nvPr/>
        </p:nvGraphicFramePr>
        <p:xfrm>
          <a:off x="689188" y="14272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{F6EC28E8-ABD2-47BF-8E0E-D12825FEBC13}</a:tableStyleId>
              </a:tblPr>
              <a:tblGrid>
                <a:gridCol w="2704725"/>
                <a:gridCol w="2472375"/>
                <a:gridCol w="2588525"/>
              </a:tblGrid>
              <a:tr h="513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C27BA0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C27BA0"/>
                          </a:solidFill>
                        </a:rPr>
                        <a:t>F1</a:t>
                      </a:r>
                      <a:endParaRPr>
                        <a:solidFill>
                          <a:srgbClr val="C27BA0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C27BA0"/>
                          </a:solidFill>
                        </a:rPr>
                        <a:t>EM</a:t>
                      </a:r>
                      <a:endParaRPr>
                        <a:solidFill>
                          <a:srgbClr val="C27BA0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FFF2CC"/>
                    </a:solidFill>
                  </a:tcPr>
                </a:tc>
              </a:tr>
              <a:tr h="512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C27BA0"/>
                          </a:solidFill>
                        </a:rPr>
                        <a:t>Easy</a:t>
                      </a:r>
                      <a:endParaRPr>
                        <a:solidFill>
                          <a:srgbClr val="C27BA0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38761D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83.55</a:t>
                      </a:r>
                      <a:endParaRPr sz="1600">
                        <a:solidFill>
                          <a:srgbClr val="38761D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38761D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74.16</a:t>
                      </a:r>
                      <a:endParaRPr sz="1600">
                        <a:solidFill>
                          <a:srgbClr val="38761D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91425" marB="91425" marR="91425" marL="91425" anchor="ctr"/>
                </a:tc>
              </a:tr>
              <a:tr h="512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C27BA0"/>
                          </a:solidFill>
                        </a:rPr>
                        <a:t>Medium</a:t>
                      </a:r>
                      <a:endParaRPr>
                        <a:solidFill>
                          <a:srgbClr val="C27BA0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38761D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90.19</a:t>
                      </a:r>
                      <a:endParaRPr sz="1600">
                        <a:solidFill>
                          <a:srgbClr val="38761D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38761D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86.23</a:t>
                      </a:r>
                      <a:endParaRPr sz="1600">
                        <a:solidFill>
                          <a:srgbClr val="38761D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91425" marB="91425" marR="91425" marL="91425" anchor="ctr"/>
                </a:tc>
              </a:tr>
              <a:tr h="512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C27BA0"/>
                          </a:solidFill>
                        </a:rPr>
                        <a:t>Hard</a:t>
                      </a:r>
                      <a:endParaRPr>
                        <a:solidFill>
                          <a:srgbClr val="C27BA0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38761D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73.51</a:t>
                      </a:r>
                      <a:endParaRPr sz="1600">
                        <a:solidFill>
                          <a:srgbClr val="38761D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38761D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59.69</a:t>
                      </a:r>
                      <a:endParaRPr sz="1600">
                        <a:solidFill>
                          <a:srgbClr val="38761D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2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C27BA0"/>
                          </a:solidFill>
                        </a:rPr>
                        <a:t>Bridge</a:t>
                      </a:r>
                      <a:endParaRPr>
                        <a:solidFill>
                          <a:srgbClr val="C27BA0"/>
                        </a:solidFill>
                      </a:endParaRPr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38761D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88.53</a:t>
                      </a:r>
                      <a:endParaRPr sz="1600">
                        <a:solidFill>
                          <a:srgbClr val="38761D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38761D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81.29</a:t>
                      </a:r>
                      <a:endParaRPr sz="1600">
                        <a:solidFill>
                          <a:srgbClr val="38761D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2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C27BA0"/>
                          </a:solidFill>
                        </a:rPr>
                        <a:t>Comparison</a:t>
                      </a:r>
                      <a:endParaRPr>
                        <a:solidFill>
                          <a:srgbClr val="C27BA0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38761D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75.45</a:t>
                      </a:r>
                      <a:endParaRPr sz="1600">
                        <a:solidFill>
                          <a:srgbClr val="38761D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38761D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71.83</a:t>
                      </a:r>
                      <a:endParaRPr sz="1600">
                        <a:solidFill>
                          <a:srgbClr val="38761D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2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C27BA0"/>
                          </a:solidFill>
                        </a:rPr>
                        <a:t>Overall</a:t>
                      </a:r>
                      <a:endParaRPr>
                        <a:solidFill>
                          <a:srgbClr val="C27BA0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38761D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85.97</a:t>
                      </a:r>
                      <a:endParaRPr sz="1600">
                        <a:solidFill>
                          <a:srgbClr val="38761D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38761D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79.43</a:t>
                      </a:r>
                      <a:endParaRPr sz="1600">
                        <a:solidFill>
                          <a:srgbClr val="38761D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203" name="Shape 2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4" name="Google Shape;2204;p89"/>
          <p:cNvSpPr txBox="1"/>
          <p:nvPr>
            <p:ph type="title"/>
          </p:nvPr>
        </p:nvSpPr>
        <p:spPr>
          <a:xfrm>
            <a:off x="647800" y="472025"/>
            <a:ext cx="7688400" cy="9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Baseline Model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2"/>
                </a:solidFill>
              </a:rPr>
              <a:t>Overall</a:t>
            </a:r>
            <a:endParaRPr sz="1600">
              <a:solidFill>
                <a:schemeClr val="accent2"/>
              </a:solidFill>
            </a:endParaRPr>
          </a:p>
        </p:txBody>
      </p:sp>
      <p:graphicFrame>
        <p:nvGraphicFramePr>
          <p:cNvPr id="2205" name="Google Shape;2205;p89"/>
          <p:cNvGraphicFramePr/>
          <p:nvPr/>
        </p:nvGraphicFramePr>
        <p:xfrm>
          <a:off x="689188" y="14272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{F6EC28E8-ABD2-47BF-8E0E-D12825FEBC13}</a:tableStyleId>
              </a:tblPr>
              <a:tblGrid>
                <a:gridCol w="2704725"/>
                <a:gridCol w="2472375"/>
                <a:gridCol w="2588525"/>
              </a:tblGrid>
              <a:tr h="513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C27BA0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C27BA0"/>
                          </a:solidFill>
                        </a:rPr>
                        <a:t>F1</a:t>
                      </a:r>
                      <a:endParaRPr>
                        <a:solidFill>
                          <a:srgbClr val="C27BA0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C27BA0"/>
                          </a:solidFill>
                        </a:rPr>
                        <a:t>EM</a:t>
                      </a:r>
                      <a:endParaRPr>
                        <a:solidFill>
                          <a:srgbClr val="C27BA0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FFF2CC"/>
                    </a:solidFill>
                  </a:tcPr>
                </a:tc>
              </a:tr>
              <a:tr h="512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C27BA0"/>
                          </a:solidFill>
                        </a:rPr>
                        <a:t>Easy</a:t>
                      </a:r>
                      <a:endParaRPr>
                        <a:solidFill>
                          <a:srgbClr val="C27BA0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38761D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83.55</a:t>
                      </a:r>
                      <a:endParaRPr sz="1600">
                        <a:solidFill>
                          <a:srgbClr val="38761D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38761D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74.16</a:t>
                      </a:r>
                      <a:endParaRPr sz="1600">
                        <a:solidFill>
                          <a:srgbClr val="38761D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91425" marB="91425" marR="91425" marL="91425" anchor="ctr"/>
                </a:tc>
              </a:tr>
              <a:tr h="512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C27BA0"/>
                          </a:solidFill>
                        </a:rPr>
                        <a:t>Medium</a:t>
                      </a:r>
                      <a:endParaRPr>
                        <a:solidFill>
                          <a:srgbClr val="C27BA0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38761D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90.19</a:t>
                      </a:r>
                      <a:endParaRPr sz="1600">
                        <a:solidFill>
                          <a:srgbClr val="38761D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38761D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86.23</a:t>
                      </a:r>
                      <a:endParaRPr sz="1600">
                        <a:solidFill>
                          <a:srgbClr val="38761D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91425" marB="91425" marR="91425" marL="91425" anchor="ctr"/>
                </a:tc>
              </a:tr>
              <a:tr h="512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C27BA0"/>
                          </a:solidFill>
                        </a:rPr>
                        <a:t>Hard</a:t>
                      </a:r>
                      <a:endParaRPr>
                        <a:solidFill>
                          <a:srgbClr val="C27BA0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38761D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73.51</a:t>
                      </a:r>
                      <a:endParaRPr sz="1600">
                        <a:solidFill>
                          <a:srgbClr val="38761D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38761D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59.69</a:t>
                      </a:r>
                      <a:endParaRPr sz="1600">
                        <a:solidFill>
                          <a:srgbClr val="38761D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2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C27BA0"/>
                          </a:solidFill>
                        </a:rPr>
                        <a:t>Bridge</a:t>
                      </a:r>
                      <a:endParaRPr>
                        <a:solidFill>
                          <a:srgbClr val="C27BA0"/>
                        </a:solidFill>
                      </a:endParaRPr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38761D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88.53</a:t>
                      </a:r>
                      <a:endParaRPr sz="1600">
                        <a:solidFill>
                          <a:srgbClr val="38761D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38761D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81.29</a:t>
                      </a:r>
                      <a:endParaRPr sz="1600">
                        <a:solidFill>
                          <a:srgbClr val="38761D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2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C27BA0"/>
                          </a:solidFill>
                        </a:rPr>
                        <a:t>Comparison</a:t>
                      </a:r>
                      <a:endParaRPr>
                        <a:solidFill>
                          <a:srgbClr val="C27BA0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38761D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75.45</a:t>
                      </a:r>
                      <a:endParaRPr sz="1600">
                        <a:solidFill>
                          <a:srgbClr val="38761D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38761D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71.83</a:t>
                      </a:r>
                      <a:endParaRPr sz="1600">
                        <a:solidFill>
                          <a:srgbClr val="38761D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2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C27BA0"/>
                          </a:solidFill>
                        </a:rPr>
                        <a:t>Overall</a:t>
                      </a:r>
                      <a:endParaRPr>
                        <a:solidFill>
                          <a:srgbClr val="C27BA0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38761D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60.56</a:t>
                      </a:r>
                      <a:endParaRPr sz="1600">
                        <a:solidFill>
                          <a:srgbClr val="38761D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38761D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48.32</a:t>
                      </a:r>
                      <a:endParaRPr sz="1600">
                        <a:solidFill>
                          <a:srgbClr val="38761D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5"/>
          <p:cNvSpPr txBox="1"/>
          <p:nvPr>
            <p:ph type="title"/>
          </p:nvPr>
        </p:nvSpPr>
        <p:spPr>
          <a:xfrm>
            <a:off x="0" y="0"/>
            <a:ext cx="7688400" cy="68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40">
                <a:solidFill>
                  <a:schemeClr val="accent2"/>
                </a:solidFill>
              </a:rPr>
              <a:t>Fusion in Decoder (FiD) Model</a:t>
            </a:r>
            <a:endParaRPr sz="2640">
              <a:solidFill>
                <a:schemeClr val="accent2"/>
              </a:solidFill>
            </a:endParaRPr>
          </a:p>
        </p:txBody>
      </p:sp>
      <p:sp>
        <p:nvSpPr>
          <p:cNvPr id="306" name="Google Shape;306;p45"/>
          <p:cNvSpPr/>
          <p:nvPr/>
        </p:nvSpPr>
        <p:spPr>
          <a:xfrm>
            <a:off x="1510625" y="1115800"/>
            <a:ext cx="1478400" cy="5946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Encoder</a:t>
            </a:r>
            <a:endParaRPr/>
          </a:p>
        </p:txBody>
      </p:sp>
      <p:sp>
        <p:nvSpPr>
          <p:cNvPr id="307" name="Google Shape;307;p45"/>
          <p:cNvSpPr/>
          <p:nvPr/>
        </p:nvSpPr>
        <p:spPr>
          <a:xfrm>
            <a:off x="1510625" y="2930100"/>
            <a:ext cx="1478400" cy="5946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Encoder</a:t>
            </a:r>
            <a:endParaRPr/>
          </a:p>
        </p:txBody>
      </p:sp>
      <p:sp>
        <p:nvSpPr>
          <p:cNvPr id="308" name="Google Shape;308;p45"/>
          <p:cNvSpPr/>
          <p:nvPr/>
        </p:nvSpPr>
        <p:spPr>
          <a:xfrm>
            <a:off x="1510625" y="4095800"/>
            <a:ext cx="1478400" cy="5946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Encoder</a:t>
            </a:r>
            <a:endParaRPr/>
          </a:p>
        </p:txBody>
      </p:sp>
      <p:sp>
        <p:nvSpPr>
          <p:cNvPr id="309" name="Google Shape;309;p45"/>
          <p:cNvSpPr/>
          <p:nvPr/>
        </p:nvSpPr>
        <p:spPr>
          <a:xfrm>
            <a:off x="1575764" y="380867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45"/>
          <p:cNvSpPr/>
          <p:nvPr/>
        </p:nvSpPr>
        <p:spPr>
          <a:xfrm>
            <a:off x="1805936" y="380867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45"/>
          <p:cNvSpPr/>
          <p:nvPr/>
        </p:nvSpPr>
        <p:spPr>
          <a:xfrm>
            <a:off x="1690850" y="380867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45"/>
          <p:cNvSpPr/>
          <p:nvPr/>
        </p:nvSpPr>
        <p:spPr>
          <a:xfrm>
            <a:off x="1921022" y="380867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45"/>
          <p:cNvSpPr/>
          <p:nvPr/>
        </p:nvSpPr>
        <p:spPr>
          <a:xfrm>
            <a:off x="2036109" y="380867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45"/>
          <p:cNvSpPr/>
          <p:nvPr/>
        </p:nvSpPr>
        <p:spPr>
          <a:xfrm>
            <a:off x="2266281" y="380867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45"/>
          <p:cNvSpPr/>
          <p:nvPr/>
        </p:nvSpPr>
        <p:spPr>
          <a:xfrm>
            <a:off x="2151195" y="380867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45"/>
          <p:cNvSpPr/>
          <p:nvPr/>
        </p:nvSpPr>
        <p:spPr>
          <a:xfrm>
            <a:off x="2381367" y="380867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45"/>
          <p:cNvSpPr/>
          <p:nvPr/>
        </p:nvSpPr>
        <p:spPr>
          <a:xfrm>
            <a:off x="2496453" y="380867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45"/>
          <p:cNvSpPr/>
          <p:nvPr/>
        </p:nvSpPr>
        <p:spPr>
          <a:xfrm>
            <a:off x="2726625" y="380867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45"/>
          <p:cNvSpPr/>
          <p:nvPr/>
        </p:nvSpPr>
        <p:spPr>
          <a:xfrm>
            <a:off x="2611539" y="380867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45"/>
          <p:cNvSpPr/>
          <p:nvPr/>
        </p:nvSpPr>
        <p:spPr>
          <a:xfrm>
            <a:off x="2841711" y="380867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45"/>
          <p:cNvSpPr/>
          <p:nvPr/>
        </p:nvSpPr>
        <p:spPr>
          <a:xfrm>
            <a:off x="1575764" y="26343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45"/>
          <p:cNvSpPr/>
          <p:nvPr/>
        </p:nvSpPr>
        <p:spPr>
          <a:xfrm>
            <a:off x="1805936" y="26343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45"/>
          <p:cNvSpPr/>
          <p:nvPr/>
        </p:nvSpPr>
        <p:spPr>
          <a:xfrm>
            <a:off x="1690850" y="26343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45"/>
          <p:cNvSpPr/>
          <p:nvPr/>
        </p:nvSpPr>
        <p:spPr>
          <a:xfrm>
            <a:off x="1921022" y="26343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45"/>
          <p:cNvSpPr/>
          <p:nvPr/>
        </p:nvSpPr>
        <p:spPr>
          <a:xfrm>
            <a:off x="2036109" y="26343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45"/>
          <p:cNvSpPr/>
          <p:nvPr/>
        </p:nvSpPr>
        <p:spPr>
          <a:xfrm>
            <a:off x="2266281" y="26343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45"/>
          <p:cNvSpPr/>
          <p:nvPr/>
        </p:nvSpPr>
        <p:spPr>
          <a:xfrm>
            <a:off x="2151195" y="26343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45"/>
          <p:cNvSpPr/>
          <p:nvPr/>
        </p:nvSpPr>
        <p:spPr>
          <a:xfrm>
            <a:off x="2381367" y="26343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45"/>
          <p:cNvSpPr/>
          <p:nvPr/>
        </p:nvSpPr>
        <p:spPr>
          <a:xfrm>
            <a:off x="2496453" y="26343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45"/>
          <p:cNvSpPr/>
          <p:nvPr/>
        </p:nvSpPr>
        <p:spPr>
          <a:xfrm>
            <a:off x="2726625" y="26343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45"/>
          <p:cNvSpPr/>
          <p:nvPr/>
        </p:nvSpPr>
        <p:spPr>
          <a:xfrm>
            <a:off x="2611539" y="26343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45"/>
          <p:cNvSpPr/>
          <p:nvPr/>
        </p:nvSpPr>
        <p:spPr>
          <a:xfrm>
            <a:off x="2841711" y="26343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45"/>
          <p:cNvSpPr/>
          <p:nvPr/>
        </p:nvSpPr>
        <p:spPr>
          <a:xfrm>
            <a:off x="1575777" y="8287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45"/>
          <p:cNvSpPr/>
          <p:nvPr/>
        </p:nvSpPr>
        <p:spPr>
          <a:xfrm>
            <a:off x="1805949" y="8287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45"/>
          <p:cNvSpPr/>
          <p:nvPr/>
        </p:nvSpPr>
        <p:spPr>
          <a:xfrm>
            <a:off x="1690863" y="8287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p45"/>
          <p:cNvSpPr/>
          <p:nvPr/>
        </p:nvSpPr>
        <p:spPr>
          <a:xfrm>
            <a:off x="1921035" y="8287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p45"/>
          <p:cNvSpPr/>
          <p:nvPr/>
        </p:nvSpPr>
        <p:spPr>
          <a:xfrm>
            <a:off x="2036121" y="8287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p45"/>
          <p:cNvSpPr/>
          <p:nvPr/>
        </p:nvSpPr>
        <p:spPr>
          <a:xfrm>
            <a:off x="2266293" y="8287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p45"/>
          <p:cNvSpPr/>
          <p:nvPr/>
        </p:nvSpPr>
        <p:spPr>
          <a:xfrm>
            <a:off x="2151207" y="8287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45"/>
          <p:cNvSpPr/>
          <p:nvPr/>
        </p:nvSpPr>
        <p:spPr>
          <a:xfrm>
            <a:off x="2381379" y="8287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p45"/>
          <p:cNvSpPr/>
          <p:nvPr/>
        </p:nvSpPr>
        <p:spPr>
          <a:xfrm>
            <a:off x="2496465" y="8287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p45"/>
          <p:cNvSpPr/>
          <p:nvPr/>
        </p:nvSpPr>
        <p:spPr>
          <a:xfrm>
            <a:off x="2726638" y="8287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p45"/>
          <p:cNvSpPr/>
          <p:nvPr/>
        </p:nvSpPr>
        <p:spPr>
          <a:xfrm>
            <a:off x="2611552" y="8287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p45"/>
          <p:cNvSpPr/>
          <p:nvPr/>
        </p:nvSpPr>
        <p:spPr>
          <a:xfrm>
            <a:off x="2841724" y="8287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p45"/>
          <p:cNvSpPr/>
          <p:nvPr/>
        </p:nvSpPr>
        <p:spPr>
          <a:xfrm>
            <a:off x="3647300" y="3697525"/>
            <a:ext cx="530400" cy="509400"/>
          </a:xfrm>
          <a:prstGeom prst="ellipse">
            <a:avLst/>
          </a:prstGeom>
          <a:solidFill>
            <a:srgbClr val="FFE599"/>
          </a:solidFill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 </a:t>
            </a:r>
            <a:endParaRPr sz="1800"/>
          </a:p>
        </p:txBody>
      </p:sp>
      <p:sp>
        <p:nvSpPr>
          <p:cNvPr id="346" name="Google Shape;346;p45"/>
          <p:cNvSpPr/>
          <p:nvPr/>
        </p:nvSpPr>
        <p:spPr>
          <a:xfrm>
            <a:off x="3754968" y="3808828"/>
            <a:ext cx="315000" cy="286800"/>
          </a:xfrm>
          <a:prstGeom prst="ellipse">
            <a:avLst/>
          </a:prstGeom>
          <a:solidFill>
            <a:srgbClr val="FFE599"/>
          </a:solidFill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 </a:t>
            </a:r>
            <a:endParaRPr sz="1800"/>
          </a:p>
        </p:txBody>
      </p:sp>
      <p:cxnSp>
        <p:nvCxnSpPr>
          <p:cNvPr id="347" name="Google Shape;347;p45"/>
          <p:cNvCxnSpPr>
            <a:stCxn id="346" idx="0"/>
            <a:endCxn id="346" idx="4"/>
          </p:cNvCxnSpPr>
          <p:nvPr/>
        </p:nvCxnSpPr>
        <p:spPr>
          <a:xfrm>
            <a:off x="3912468" y="3808828"/>
            <a:ext cx="0" cy="286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8" name="Google Shape;348;p45"/>
          <p:cNvCxnSpPr>
            <a:stCxn id="346" idx="2"/>
            <a:endCxn id="346" idx="6"/>
          </p:cNvCxnSpPr>
          <p:nvPr/>
        </p:nvCxnSpPr>
        <p:spPr>
          <a:xfrm>
            <a:off x="3754968" y="3952228"/>
            <a:ext cx="315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9" name="Google Shape;349;p45"/>
          <p:cNvSpPr/>
          <p:nvPr/>
        </p:nvSpPr>
        <p:spPr>
          <a:xfrm>
            <a:off x="2226567" y="2226800"/>
            <a:ext cx="46500" cy="96600"/>
          </a:xfrm>
          <a:prstGeom prst="ellipse">
            <a:avLst/>
          </a:prstGeom>
          <a:solidFill>
            <a:srgbClr val="FFE599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p45"/>
          <p:cNvSpPr/>
          <p:nvPr/>
        </p:nvSpPr>
        <p:spPr>
          <a:xfrm>
            <a:off x="2226579" y="2439650"/>
            <a:ext cx="46500" cy="96600"/>
          </a:xfrm>
          <a:prstGeom prst="ellipse">
            <a:avLst/>
          </a:prstGeom>
          <a:solidFill>
            <a:srgbClr val="FFE599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45"/>
          <p:cNvSpPr/>
          <p:nvPr/>
        </p:nvSpPr>
        <p:spPr>
          <a:xfrm>
            <a:off x="2226566" y="2013950"/>
            <a:ext cx="46500" cy="96600"/>
          </a:xfrm>
          <a:prstGeom prst="ellipse">
            <a:avLst/>
          </a:prstGeom>
          <a:solidFill>
            <a:srgbClr val="FFE599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p45"/>
          <p:cNvSpPr/>
          <p:nvPr/>
        </p:nvSpPr>
        <p:spPr>
          <a:xfrm>
            <a:off x="2226567" y="1808450"/>
            <a:ext cx="46500" cy="96600"/>
          </a:xfrm>
          <a:prstGeom prst="ellipse">
            <a:avLst/>
          </a:prstGeom>
          <a:solidFill>
            <a:srgbClr val="FFE599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53" name="Google Shape;353;p45"/>
          <p:cNvCxnSpPr>
            <a:stCxn id="344" idx="3"/>
            <a:endCxn id="345" idx="2"/>
          </p:cNvCxnSpPr>
          <p:nvPr/>
        </p:nvCxnSpPr>
        <p:spPr>
          <a:xfrm>
            <a:off x="2923924" y="972250"/>
            <a:ext cx="723300" cy="2979900"/>
          </a:xfrm>
          <a:prstGeom prst="curvedConnector3">
            <a:avLst>
              <a:gd fmla="val 50005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4" name="Google Shape;354;p45"/>
          <p:cNvCxnSpPr>
            <a:stCxn id="332" idx="3"/>
            <a:endCxn id="345" idx="2"/>
          </p:cNvCxnSpPr>
          <p:nvPr/>
        </p:nvCxnSpPr>
        <p:spPr>
          <a:xfrm>
            <a:off x="2923911" y="2777850"/>
            <a:ext cx="723300" cy="1174500"/>
          </a:xfrm>
          <a:prstGeom prst="curvedConnector3">
            <a:avLst>
              <a:gd fmla="val 50006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5" name="Google Shape;355;p45"/>
          <p:cNvCxnSpPr>
            <a:stCxn id="308" idx="3"/>
            <a:endCxn id="345" idx="2"/>
          </p:cNvCxnSpPr>
          <p:nvPr/>
        </p:nvCxnSpPr>
        <p:spPr>
          <a:xfrm flipH="1" rot="10800000">
            <a:off x="2989025" y="3952100"/>
            <a:ext cx="658200" cy="441000"/>
          </a:xfrm>
          <a:prstGeom prst="curvedConnector3">
            <a:avLst>
              <a:gd fmla="val 50006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356" name="Google Shape;356;p45"/>
          <p:cNvGrpSpPr/>
          <p:nvPr/>
        </p:nvGrpSpPr>
        <p:grpSpPr>
          <a:xfrm>
            <a:off x="4452839" y="3808675"/>
            <a:ext cx="4332872" cy="287125"/>
            <a:chOff x="3392189" y="3583675"/>
            <a:chExt cx="4332872" cy="287125"/>
          </a:xfrm>
        </p:grpSpPr>
        <p:sp>
          <p:nvSpPr>
            <p:cNvPr id="357" name="Google Shape;357;p45"/>
            <p:cNvSpPr/>
            <p:nvPr/>
          </p:nvSpPr>
          <p:spPr>
            <a:xfrm>
              <a:off x="3392189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45"/>
            <p:cNvSpPr/>
            <p:nvPr/>
          </p:nvSpPr>
          <p:spPr>
            <a:xfrm>
              <a:off x="3622361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45"/>
            <p:cNvSpPr/>
            <p:nvPr/>
          </p:nvSpPr>
          <p:spPr>
            <a:xfrm>
              <a:off x="3507275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45"/>
            <p:cNvSpPr/>
            <p:nvPr/>
          </p:nvSpPr>
          <p:spPr>
            <a:xfrm>
              <a:off x="3737447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45"/>
            <p:cNvSpPr/>
            <p:nvPr/>
          </p:nvSpPr>
          <p:spPr>
            <a:xfrm>
              <a:off x="3852534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45"/>
            <p:cNvSpPr/>
            <p:nvPr/>
          </p:nvSpPr>
          <p:spPr>
            <a:xfrm>
              <a:off x="4082706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45"/>
            <p:cNvSpPr/>
            <p:nvPr/>
          </p:nvSpPr>
          <p:spPr>
            <a:xfrm>
              <a:off x="3967620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45"/>
            <p:cNvSpPr/>
            <p:nvPr/>
          </p:nvSpPr>
          <p:spPr>
            <a:xfrm>
              <a:off x="4197792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45"/>
            <p:cNvSpPr/>
            <p:nvPr/>
          </p:nvSpPr>
          <p:spPr>
            <a:xfrm>
              <a:off x="4312878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45"/>
            <p:cNvSpPr/>
            <p:nvPr/>
          </p:nvSpPr>
          <p:spPr>
            <a:xfrm>
              <a:off x="4543050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45"/>
            <p:cNvSpPr/>
            <p:nvPr/>
          </p:nvSpPr>
          <p:spPr>
            <a:xfrm>
              <a:off x="4427964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45"/>
            <p:cNvSpPr/>
            <p:nvPr/>
          </p:nvSpPr>
          <p:spPr>
            <a:xfrm>
              <a:off x="4658136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45"/>
            <p:cNvSpPr/>
            <p:nvPr/>
          </p:nvSpPr>
          <p:spPr>
            <a:xfrm>
              <a:off x="4773189" y="3583700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D5A6BD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45"/>
            <p:cNvSpPr/>
            <p:nvPr/>
          </p:nvSpPr>
          <p:spPr>
            <a:xfrm>
              <a:off x="5003361" y="3583700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D5A6BD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45"/>
            <p:cNvSpPr/>
            <p:nvPr/>
          </p:nvSpPr>
          <p:spPr>
            <a:xfrm>
              <a:off x="4888275" y="3583700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D5A6BD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45"/>
            <p:cNvSpPr/>
            <p:nvPr/>
          </p:nvSpPr>
          <p:spPr>
            <a:xfrm>
              <a:off x="5118447" y="3583700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D5A6BD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45"/>
            <p:cNvSpPr/>
            <p:nvPr/>
          </p:nvSpPr>
          <p:spPr>
            <a:xfrm>
              <a:off x="5233534" y="3583700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D5A6BD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45"/>
            <p:cNvSpPr/>
            <p:nvPr/>
          </p:nvSpPr>
          <p:spPr>
            <a:xfrm>
              <a:off x="5463706" y="3583700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D5A6BD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45"/>
            <p:cNvSpPr/>
            <p:nvPr/>
          </p:nvSpPr>
          <p:spPr>
            <a:xfrm>
              <a:off x="5348620" y="3583700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D5A6BD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45"/>
            <p:cNvSpPr/>
            <p:nvPr/>
          </p:nvSpPr>
          <p:spPr>
            <a:xfrm>
              <a:off x="5578792" y="3583700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D5A6BD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45"/>
            <p:cNvSpPr/>
            <p:nvPr/>
          </p:nvSpPr>
          <p:spPr>
            <a:xfrm>
              <a:off x="5693878" y="3583700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D5A6BD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45"/>
            <p:cNvSpPr/>
            <p:nvPr/>
          </p:nvSpPr>
          <p:spPr>
            <a:xfrm>
              <a:off x="5924050" y="3583700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D5A6BD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45"/>
            <p:cNvSpPr/>
            <p:nvPr/>
          </p:nvSpPr>
          <p:spPr>
            <a:xfrm>
              <a:off x="5808964" y="3583700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D5A6BD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45"/>
            <p:cNvSpPr/>
            <p:nvPr/>
          </p:nvSpPr>
          <p:spPr>
            <a:xfrm>
              <a:off x="6039136" y="3583700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D5A6BD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45"/>
            <p:cNvSpPr/>
            <p:nvPr/>
          </p:nvSpPr>
          <p:spPr>
            <a:xfrm rot="5400000">
              <a:off x="6200521" y="3714501"/>
              <a:ext cx="46500" cy="25500"/>
            </a:xfrm>
            <a:prstGeom prst="ellipse">
              <a:avLst/>
            </a:prstGeom>
            <a:solidFill>
              <a:srgbClr val="FFE599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45"/>
            <p:cNvSpPr/>
            <p:nvPr/>
          </p:nvSpPr>
          <p:spPr>
            <a:xfrm rot="5400000">
              <a:off x="6143918" y="3714513"/>
              <a:ext cx="46500" cy="25500"/>
            </a:xfrm>
            <a:prstGeom prst="ellipse">
              <a:avLst/>
            </a:prstGeom>
            <a:solidFill>
              <a:srgbClr val="FFE599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45"/>
            <p:cNvSpPr/>
            <p:nvPr/>
          </p:nvSpPr>
          <p:spPr>
            <a:xfrm rot="5400000">
              <a:off x="6257124" y="3714500"/>
              <a:ext cx="46500" cy="25500"/>
            </a:xfrm>
            <a:prstGeom prst="ellipse">
              <a:avLst/>
            </a:prstGeom>
            <a:solidFill>
              <a:srgbClr val="FFE599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45"/>
            <p:cNvSpPr/>
            <p:nvPr/>
          </p:nvSpPr>
          <p:spPr>
            <a:xfrm rot="5400000">
              <a:off x="6311773" y="3714501"/>
              <a:ext cx="46500" cy="25500"/>
            </a:xfrm>
            <a:prstGeom prst="ellipse">
              <a:avLst/>
            </a:prstGeom>
            <a:solidFill>
              <a:srgbClr val="FFE599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45"/>
            <p:cNvSpPr/>
            <p:nvPr/>
          </p:nvSpPr>
          <p:spPr>
            <a:xfrm>
              <a:off x="6376914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45"/>
            <p:cNvSpPr/>
            <p:nvPr/>
          </p:nvSpPr>
          <p:spPr>
            <a:xfrm>
              <a:off x="6607086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45"/>
            <p:cNvSpPr/>
            <p:nvPr/>
          </p:nvSpPr>
          <p:spPr>
            <a:xfrm>
              <a:off x="6492000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45"/>
            <p:cNvSpPr/>
            <p:nvPr/>
          </p:nvSpPr>
          <p:spPr>
            <a:xfrm>
              <a:off x="6722172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45"/>
            <p:cNvSpPr/>
            <p:nvPr/>
          </p:nvSpPr>
          <p:spPr>
            <a:xfrm>
              <a:off x="6837259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45"/>
            <p:cNvSpPr/>
            <p:nvPr/>
          </p:nvSpPr>
          <p:spPr>
            <a:xfrm>
              <a:off x="7067431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45"/>
            <p:cNvSpPr/>
            <p:nvPr/>
          </p:nvSpPr>
          <p:spPr>
            <a:xfrm>
              <a:off x="6952345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45"/>
            <p:cNvSpPr/>
            <p:nvPr/>
          </p:nvSpPr>
          <p:spPr>
            <a:xfrm>
              <a:off x="7182517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45"/>
            <p:cNvSpPr/>
            <p:nvPr/>
          </p:nvSpPr>
          <p:spPr>
            <a:xfrm>
              <a:off x="7297603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45"/>
            <p:cNvSpPr/>
            <p:nvPr/>
          </p:nvSpPr>
          <p:spPr>
            <a:xfrm>
              <a:off x="7527775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45"/>
            <p:cNvSpPr/>
            <p:nvPr/>
          </p:nvSpPr>
          <p:spPr>
            <a:xfrm>
              <a:off x="7412689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45"/>
            <p:cNvSpPr/>
            <p:nvPr/>
          </p:nvSpPr>
          <p:spPr>
            <a:xfrm>
              <a:off x="7642861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7" name="Google Shape;397;p45"/>
          <p:cNvSpPr/>
          <p:nvPr/>
        </p:nvSpPr>
        <p:spPr>
          <a:xfrm>
            <a:off x="4452850" y="2323400"/>
            <a:ext cx="4332900" cy="12909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EAD1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Decoder</a:t>
            </a:r>
            <a:endParaRPr/>
          </a:p>
        </p:txBody>
      </p:sp>
      <p:sp>
        <p:nvSpPr>
          <p:cNvPr id="398" name="Google Shape;398;p45"/>
          <p:cNvSpPr txBox="1"/>
          <p:nvPr/>
        </p:nvSpPr>
        <p:spPr>
          <a:xfrm>
            <a:off x="5984475" y="1504850"/>
            <a:ext cx="1269600" cy="4002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Answer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9" name="Google Shape;399;p45"/>
          <p:cNvSpPr txBox="1"/>
          <p:nvPr/>
        </p:nvSpPr>
        <p:spPr>
          <a:xfrm>
            <a:off x="158150" y="2156100"/>
            <a:ext cx="10395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question:...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title:...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passage:...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400" name="Google Shape;400;p45"/>
          <p:cNvCxnSpPr>
            <a:stCxn id="399" idx="2"/>
            <a:endCxn id="308" idx="2"/>
          </p:cNvCxnSpPr>
          <p:nvPr/>
        </p:nvCxnSpPr>
        <p:spPr>
          <a:xfrm flipH="1" rot="-5400000">
            <a:off x="612350" y="3052950"/>
            <a:ext cx="1703100" cy="1572000"/>
          </a:xfrm>
          <a:prstGeom prst="curvedConnector3">
            <a:avLst>
              <a:gd fmla="val 113976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1" name="Google Shape;401;p45"/>
          <p:cNvCxnSpPr>
            <a:stCxn id="399" idx="2"/>
            <a:endCxn id="307" idx="2"/>
          </p:cNvCxnSpPr>
          <p:nvPr/>
        </p:nvCxnSpPr>
        <p:spPr>
          <a:xfrm flipH="1" rot="-5400000">
            <a:off x="1195250" y="2470050"/>
            <a:ext cx="537300" cy="1572000"/>
          </a:xfrm>
          <a:prstGeom prst="curvedConnector3">
            <a:avLst>
              <a:gd fmla="val 144319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2" name="Google Shape;402;p45"/>
          <p:cNvCxnSpPr>
            <a:stCxn id="399" idx="0"/>
            <a:endCxn id="306" idx="2"/>
          </p:cNvCxnSpPr>
          <p:nvPr/>
        </p:nvCxnSpPr>
        <p:spPr>
          <a:xfrm rot="-5400000">
            <a:off x="1241000" y="1147200"/>
            <a:ext cx="445800" cy="1572000"/>
          </a:xfrm>
          <a:prstGeom prst="curvedConnector3">
            <a:avLst>
              <a:gd fmla="val 49989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3" name="Google Shape;403;p45"/>
          <p:cNvSpPr txBox="1"/>
          <p:nvPr/>
        </p:nvSpPr>
        <p:spPr>
          <a:xfrm>
            <a:off x="5558650" y="1905050"/>
            <a:ext cx="212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(Autoregressively)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04" name="Google Shape;404;p45"/>
          <p:cNvSpPr/>
          <p:nvPr/>
        </p:nvSpPr>
        <p:spPr>
          <a:xfrm rot="-5400000">
            <a:off x="6547000" y="2185675"/>
            <a:ext cx="144600" cy="43536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" name="Google Shape;405;p45"/>
          <p:cNvSpPr txBox="1"/>
          <p:nvPr/>
        </p:nvSpPr>
        <p:spPr>
          <a:xfrm>
            <a:off x="5148825" y="4434775"/>
            <a:ext cx="2940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Used as key and value in decoder’s cross attention mechanism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E599"/>
        </a:solidFill>
      </p:bgPr>
    </p:bg>
    <p:spTree>
      <p:nvGrpSpPr>
        <p:cNvPr id="2209" name="Shape 2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0" name="Google Shape;2210;p90"/>
          <p:cNvSpPr txBox="1"/>
          <p:nvPr>
            <p:ph type="title"/>
          </p:nvPr>
        </p:nvSpPr>
        <p:spPr>
          <a:xfrm>
            <a:off x="128550" y="224975"/>
            <a:ext cx="7688400" cy="68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40">
                <a:solidFill>
                  <a:srgbClr val="C27BA0"/>
                </a:solidFill>
              </a:rPr>
              <a:t>Conclusion</a:t>
            </a:r>
            <a:endParaRPr sz="4040">
              <a:solidFill>
                <a:srgbClr val="C27BA0"/>
              </a:solidFill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5" name="Google Shape;2215;p91"/>
          <p:cNvSpPr/>
          <p:nvPr/>
        </p:nvSpPr>
        <p:spPr>
          <a:xfrm>
            <a:off x="5914225" y="1127150"/>
            <a:ext cx="2901000" cy="1752300"/>
          </a:xfrm>
          <a:prstGeom prst="wedgeRoundRectCallout">
            <a:avLst>
              <a:gd fmla="val -20833" name="adj1"/>
              <a:gd fmla="val 62500" name="adj2"/>
              <a:gd fmla="val 0" name="adj3"/>
            </a:avLst>
          </a:prstGeom>
          <a:solidFill>
            <a:srgbClr val="EA9999"/>
          </a:solidFill>
          <a:ln cap="flat" cmpd="sng" w="9525">
            <a:solidFill>
              <a:srgbClr val="EA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Model’s performance improved quite </a:t>
            </a:r>
            <a:r>
              <a:rPr lang="en" sz="1800"/>
              <a:t>significantly</a:t>
            </a:r>
            <a:r>
              <a:rPr lang="en" sz="1800"/>
              <a:t> from the pre-trained model </a:t>
            </a:r>
            <a:endParaRPr sz="1800"/>
          </a:p>
        </p:txBody>
      </p:sp>
      <p:sp>
        <p:nvSpPr>
          <p:cNvPr id="2216" name="Google Shape;2216;p91"/>
          <p:cNvSpPr/>
          <p:nvPr/>
        </p:nvSpPr>
        <p:spPr>
          <a:xfrm>
            <a:off x="2692050" y="2813300"/>
            <a:ext cx="2901000" cy="1752300"/>
          </a:xfrm>
          <a:prstGeom prst="wedgeRoundRectCallout">
            <a:avLst>
              <a:gd fmla="val -20833" name="adj1"/>
              <a:gd fmla="val 62500" name="adj2"/>
              <a:gd fmla="val 0" name="adj3"/>
            </a:avLst>
          </a:prstGeom>
          <a:solidFill>
            <a:srgbClr val="EA9999"/>
          </a:solidFill>
          <a:ln cap="flat" cmpd="sng" w="9525">
            <a:solidFill>
              <a:srgbClr val="EA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Model’s performance on COREQQA is as good as Baseline but also Reasonably has low latency</a:t>
            </a:r>
            <a:endParaRPr/>
          </a:p>
        </p:txBody>
      </p:sp>
      <p:sp>
        <p:nvSpPr>
          <p:cNvPr id="2217" name="Google Shape;2217;p91"/>
          <p:cNvSpPr/>
          <p:nvPr/>
        </p:nvSpPr>
        <p:spPr>
          <a:xfrm>
            <a:off x="402075" y="380650"/>
            <a:ext cx="2901000" cy="1752300"/>
          </a:xfrm>
          <a:prstGeom prst="wedgeRoundRectCallout">
            <a:avLst>
              <a:gd fmla="val -20833" name="adj1"/>
              <a:gd fmla="val 62500" name="adj2"/>
              <a:gd fmla="val 0" name="adj3"/>
            </a:avLst>
          </a:prstGeom>
          <a:solidFill>
            <a:srgbClr val="EA9999"/>
          </a:solidFill>
          <a:ln cap="flat" cmpd="sng" w="9525">
            <a:solidFill>
              <a:srgbClr val="EA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Adapters Were Quite Effective on both baseline and FiD-eff</a:t>
            </a:r>
            <a:r>
              <a:rPr lang="en"/>
              <a:t> </a:t>
            </a:r>
            <a:endParaRPr sz="180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221" name="Shape 2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2" name="Google Shape;2222;p92"/>
          <p:cNvSpPr txBox="1"/>
          <p:nvPr>
            <p:ph type="title"/>
          </p:nvPr>
        </p:nvSpPr>
        <p:spPr>
          <a:xfrm>
            <a:off x="0" y="0"/>
            <a:ext cx="7688400" cy="68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References</a:t>
            </a:r>
            <a:endParaRPr>
              <a:solidFill>
                <a:schemeClr val="dk2"/>
              </a:solidFill>
            </a:endParaRPr>
          </a:p>
        </p:txBody>
      </p:sp>
      <p:grpSp>
        <p:nvGrpSpPr>
          <p:cNvPr id="2223" name="Google Shape;2223;p92"/>
          <p:cNvGrpSpPr/>
          <p:nvPr/>
        </p:nvGrpSpPr>
        <p:grpSpPr>
          <a:xfrm>
            <a:off x="156000" y="814625"/>
            <a:ext cx="8908158" cy="3975900"/>
            <a:chOff x="-261822" y="807575"/>
            <a:chExt cx="8035503" cy="3975900"/>
          </a:xfrm>
        </p:grpSpPr>
        <p:sp>
          <p:nvSpPr>
            <p:cNvPr id="2224" name="Google Shape;2224;p92"/>
            <p:cNvSpPr txBox="1"/>
            <p:nvPr/>
          </p:nvSpPr>
          <p:spPr>
            <a:xfrm>
              <a:off x="-261822" y="807575"/>
              <a:ext cx="4002000" cy="397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279400" lvl="0" marL="45720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95959"/>
                </a:buClr>
                <a:buSzPts val="800"/>
                <a:buFont typeface="Lato"/>
                <a:buChar char="➔"/>
              </a:pPr>
              <a:r>
                <a:rPr lang="en" sz="1100" u="sng">
                  <a:solidFill>
                    <a:schemeClr val="hlink"/>
                  </a:solidFill>
                  <a:latin typeface="Lato"/>
                  <a:ea typeface="Lato"/>
                  <a:cs typeface="Lato"/>
                  <a:sym typeface="Lato"/>
                  <a:hlinkClick r:id="rId3"/>
                </a:rPr>
                <a:t>KILT: a Benchmark for Knowledge Intensive Language Tasks</a:t>
              </a:r>
              <a:endParaRPr sz="8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indent="-279400" lvl="0" marL="45720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95959"/>
                </a:buClr>
                <a:buSzPts val="800"/>
                <a:buFont typeface="Lato"/>
                <a:buChar char="➔"/>
              </a:pPr>
              <a:r>
                <a:rPr lang="en" sz="1100" u="sng">
                  <a:solidFill>
                    <a:schemeClr val="hlink"/>
                  </a:solidFill>
                  <a:latin typeface="Lato"/>
                  <a:ea typeface="Lato"/>
                  <a:cs typeface="Lato"/>
                  <a:sym typeface="Lato"/>
                  <a:hlinkClick r:id="rId4"/>
                </a:rPr>
                <a:t>Retrieval-Augmented Generation for Knowledge-Intensive NLP Tasks</a:t>
              </a:r>
              <a:endParaRPr sz="8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indent="-279400" lvl="0" marL="45720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95959"/>
                </a:buClr>
                <a:buSzPts val="800"/>
                <a:buFont typeface="Lato"/>
                <a:buChar char="➔"/>
              </a:pPr>
              <a:r>
                <a:rPr lang="en" sz="1100" u="sng">
                  <a:solidFill>
                    <a:schemeClr val="hlink"/>
                  </a:solidFill>
                  <a:latin typeface="Lato"/>
                  <a:ea typeface="Lato"/>
                  <a:cs typeface="Lato"/>
                  <a:sym typeface="Lato"/>
                  <a:hlinkClick r:id="rId5"/>
                </a:rPr>
                <a:t>Leveraging Passage Retrieval with Generative Models for Open Domain Question Answering</a:t>
              </a:r>
              <a:endParaRPr sz="8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indent="-279400" lvl="0" marL="45720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95959"/>
                </a:buClr>
                <a:buSzPts val="800"/>
                <a:buFont typeface="Lato"/>
                <a:buChar char="➔"/>
              </a:pPr>
              <a:r>
                <a:rPr lang="en" sz="1100" u="sng">
                  <a:solidFill>
                    <a:schemeClr val="hlink"/>
                  </a:solidFill>
                  <a:latin typeface="Lato"/>
                  <a:ea typeface="Lato"/>
                  <a:cs typeface="Lato"/>
                  <a:sym typeface="Lato"/>
                  <a:hlinkClick r:id="rId6"/>
                </a:rPr>
                <a:t>Autoregressive Search Engines: Generating Substrings as Document Identifiers</a:t>
              </a:r>
              <a:endParaRPr sz="8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indent="-279400" lvl="0" marL="45720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95959"/>
                </a:buClr>
                <a:buSzPts val="800"/>
                <a:buFont typeface="Lato"/>
                <a:buChar char="➔"/>
              </a:pPr>
              <a:r>
                <a:rPr lang="en" sz="1100" u="sng">
                  <a:solidFill>
                    <a:schemeClr val="hlink"/>
                  </a:solidFill>
                  <a:latin typeface="Lato"/>
                  <a:ea typeface="Lato"/>
                  <a:cs typeface="Lato"/>
                  <a:sym typeface="Lato"/>
                  <a:hlinkClick r:id="rId7"/>
                </a:rPr>
                <a:t>Generative Multi-hop Retrieval</a:t>
              </a:r>
              <a:endParaRPr sz="8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indent="-279400" lvl="0" marL="45720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95959"/>
                </a:buClr>
                <a:buSzPts val="800"/>
                <a:buFont typeface="Lato"/>
                <a:buChar char="➔"/>
              </a:pPr>
              <a:r>
                <a:rPr lang="en" sz="1100" u="sng">
                  <a:solidFill>
                    <a:schemeClr val="hlink"/>
                  </a:solidFill>
                  <a:latin typeface="Lato"/>
                  <a:ea typeface="Lato"/>
                  <a:cs typeface="Lato"/>
                  <a:sym typeface="Lato"/>
                  <a:hlinkClick r:id="rId8"/>
                </a:rPr>
                <a:t>Autoregressive Entity Retrieval</a:t>
              </a:r>
              <a:endParaRPr sz="8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indent="-279400" lvl="0" marL="45720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95959"/>
                </a:buClr>
                <a:buSzPts val="800"/>
                <a:buFont typeface="Lato"/>
                <a:buChar char="➔"/>
              </a:pPr>
              <a:r>
                <a:rPr lang="en" sz="1100" u="sng">
                  <a:solidFill>
                    <a:schemeClr val="hlink"/>
                  </a:solidFill>
                  <a:latin typeface="Lato"/>
                  <a:ea typeface="Lato"/>
                  <a:cs typeface="Lato"/>
                  <a:sym typeface="Lato"/>
                  <a:hlinkClick r:id="rId9"/>
                </a:rPr>
                <a:t>HOTPOTQA: A Dataset for Diverse, Explainable Multi-hop Question Answering</a:t>
              </a:r>
              <a:endParaRPr sz="8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indent="-279400" lvl="0" marL="45720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95959"/>
                </a:buClr>
                <a:buSzPts val="800"/>
                <a:buFont typeface="Lato"/>
                <a:buChar char="➔"/>
              </a:pPr>
              <a:r>
                <a:rPr lang="en" sz="1100" u="sng">
                  <a:solidFill>
                    <a:schemeClr val="accent5"/>
                  </a:solidFill>
                  <a:latin typeface="Lato"/>
                  <a:ea typeface="Lato"/>
                  <a:cs typeface="Lato"/>
                  <a:sym typeface="Lato"/>
                  <a:hlinkClick r:id="rId10">
                    <a:extLst>
                      <a:ext uri="{A12FA001-AC4F-418D-AE19-62706E023703}">
                        <ahyp:hlinkClr val="tx"/>
                      </a:ext>
                    </a:extLst>
                  </a:hlinkClick>
                </a:rPr>
                <a:t>TriviaQA: A Large Scale Distantly Supervised Challenge Dataset for Reading Comprehension</a:t>
              </a:r>
              <a:endParaRPr sz="8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100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indent="0" lvl="0" marL="457200" rtl="0" algn="l">
                <a:lnSpc>
                  <a:spcPct val="115000"/>
                </a:lnSpc>
                <a:spcBef>
                  <a:spcPts val="100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100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1000"/>
                </a:spcBef>
                <a:spcAft>
                  <a:spcPts val="1000"/>
                </a:spcAft>
                <a:buNone/>
              </a:pPr>
              <a:r>
                <a:t/>
              </a:r>
              <a:endParaRPr sz="13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225" name="Google Shape;2225;p92"/>
            <p:cNvSpPr txBox="1"/>
            <p:nvPr/>
          </p:nvSpPr>
          <p:spPr>
            <a:xfrm>
              <a:off x="3721581" y="807575"/>
              <a:ext cx="4052100" cy="397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279400" lvl="0" marL="45720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95959"/>
                </a:buClr>
                <a:buSzPts val="800"/>
                <a:buFont typeface="Lato"/>
                <a:buChar char="➔"/>
              </a:pPr>
              <a:r>
                <a:rPr lang="en" sz="1100" u="sng">
                  <a:solidFill>
                    <a:schemeClr val="hlink"/>
                  </a:solidFill>
                  <a:latin typeface="Lato"/>
                  <a:ea typeface="Lato"/>
                  <a:cs typeface="Lato"/>
                  <a:sym typeface="Lato"/>
                  <a:hlinkClick r:id="rId11"/>
                </a:rPr>
                <a:t>FEVER: a large-scale dataset for Fact Extraction and VERification</a:t>
              </a:r>
              <a:endParaRPr sz="8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indent="-279400" lvl="0" marL="45720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95959"/>
                </a:buClr>
                <a:buSzPts val="800"/>
                <a:buFont typeface="Lato"/>
                <a:buChar char="➔"/>
              </a:pPr>
              <a:r>
                <a:rPr lang="en" sz="1100" u="sng">
                  <a:solidFill>
                    <a:schemeClr val="hlink"/>
                  </a:solidFill>
                  <a:latin typeface="Lato"/>
                  <a:ea typeface="Lato"/>
                  <a:cs typeface="Lato"/>
                  <a:sym typeface="Lato"/>
                  <a:hlinkClick r:id="rId12"/>
                </a:rPr>
                <a:t>Zero-Shot Relation Extraction via Reading Comprehension</a:t>
              </a:r>
              <a:endParaRPr sz="8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indent="-279400" lvl="0" marL="45720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95959"/>
                </a:buClr>
                <a:buSzPts val="800"/>
                <a:buFont typeface="Lato"/>
                <a:buChar char="➔"/>
              </a:pPr>
              <a:r>
                <a:rPr lang="en" sz="1100" u="sng">
                  <a:solidFill>
                    <a:schemeClr val="hlink"/>
                  </a:solidFill>
                  <a:latin typeface="Lato"/>
                  <a:ea typeface="Lato"/>
                  <a:cs typeface="Lato"/>
                  <a:sym typeface="Lato"/>
                  <a:hlinkClick r:id="rId13"/>
                </a:rPr>
                <a:t>T-REx: A Large Scale Alignment of Natural Language with Knowledge Base Triples</a:t>
              </a:r>
              <a:endParaRPr sz="8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indent="-279400" lvl="0" marL="45720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95959"/>
                </a:buClr>
                <a:buSzPts val="800"/>
                <a:buFont typeface="Lato"/>
                <a:buChar char="➔"/>
              </a:pPr>
              <a:r>
                <a:rPr lang="en" sz="1100" u="sng">
                  <a:solidFill>
                    <a:schemeClr val="hlink"/>
                  </a:solidFill>
                  <a:latin typeface="Lato"/>
                  <a:ea typeface="Lato"/>
                  <a:cs typeface="Lato"/>
                  <a:sym typeface="Lato"/>
                  <a:hlinkClick r:id="rId14"/>
                </a:rPr>
                <a:t>Automated Question Answering for Improved Understanding of Compliance Requirements: A Multi-Document Study</a:t>
              </a:r>
              <a:endParaRPr sz="8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indent="-279400" lvl="0" marL="45720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95959"/>
                </a:buClr>
                <a:buSzPts val="800"/>
                <a:buFont typeface="Lato"/>
                <a:buChar char="➔"/>
              </a:pPr>
              <a:r>
                <a:rPr lang="en" sz="1100" u="sng">
                  <a:solidFill>
                    <a:schemeClr val="hlink"/>
                  </a:solidFill>
                  <a:latin typeface="Lato"/>
                  <a:ea typeface="Lato"/>
                  <a:cs typeface="Lato"/>
                  <a:sym typeface="Lato"/>
                  <a:hlinkClick r:id="rId15"/>
                </a:rPr>
                <a:t>Automated Generating Natural Language Requirements based on Domain Ontology</a:t>
              </a:r>
              <a:endParaRPr sz="8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indent="-279400" lvl="0" marL="45720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95959"/>
                </a:buClr>
                <a:buSzPts val="800"/>
                <a:buFont typeface="Lato"/>
                <a:buChar char="➔"/>
              </a:pPr>
              <a:r>
                <a:rPr lang="en" sz="1100" u="sng">
                  <a:solidFill>
                    <a:schemeClr val="hlink"/>
                  </a:solidFill>
                  <a:latin typeface="Lato"/>
                  <a:ea typeface="Lato"/>
                  <a:cs typeface="Lato"/>
                  <a:sym typeface="Lato"/>
                  <a:hlinkClick r:id="rId16"/>
                </a:rPr>
                <a:t>Talk on Generative Search Engines, By Dr. Minjoo Seo, Professor, KAIST</a:t>
              </a:r>
              <a:endParaRPr sz="8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indent="-279400" lvl="0" marL="45720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95959"/>
                </a:buClr>
                <a:buSzPts val="800"/>
                <a:buFont typeface="Lato"/>
                <a:buChar char="➔"/>
              </a:pPr>
              <a:r>
                <a:rPr lang="en" sz="1100" u="sng">
                  <a:solidFill>
                    <a:schemeClr val="accent5"/>
                  </a:solidFill>
                  <a:latin typeface="Lato"/>
                  <a:ea typeface="Lato"/>
                  <a:cs typeface="Lato"/>
                  <a:sym typeface="Lato"/>
                  <a:hlinkClick r:id="rId17">
                    <a:extLst>
                      <a:ext uri="{A12FA001-AC4F-418D-AE19-62706E023703}">
                        <ahyp:hlinkClr val="tx"/>
                      </a:ext>
                    </a:extLst>
                  </a:hlinkClick>
                </a:rPr>
                <a:t>Natural Questions: A Benchmark for Question Answering Research</a:t>
              </a:r>
              <a:endParaRPr sz="8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indent="0" lvl="0" marL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indent="0" lvl="0" marL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indent="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100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1000"/>
                </a:spcBef>
                <a:spcAft>
                  <a:spcPts val="1000"/>
                </a:spcAft>
                <a:buNone/>
              </a:pPr>
              <a:r>
                <a:t/>
              </a:r>
              <a:endParaRPr sz="13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46"/>
          <p:cNvSpPr txBox="1"/>
          <p:nvPr>
            <p:ph type="title"/>
          </p:nvPr>
        </p:nvSpPr>
        <p:spPr>
          <a:xfrm>
            <a:off x="0" y="0"/>
            <a:ext cx="7688400" cy="68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40">
                <a:solidFill>
                  <a:schemeClr val="accent2"/>
                </a:solidFill>
              </a:rPr>
              <a:t>Problems with FiD</a:t>
            </a:r>
            <a:endParaRPr sz="2640">
              <a:solidFill>
                <a:schemeClr val="accent2"/>
              </a:solidFill>
            </a:endParaRPr>
          </a:p>
        </p:txBody>
      </p:sp>
      <p:sp>
        <p:nvSpPr>
          <p:cNvPr id="411" name="Google Shape;411;p46"/>
          <p:cNvSpPr/>
          <p:nvPr/>
        </p:nvSpPr>
        <p:spPr>
          <a:xfrm>
            <a:off x="1510625" y="1115800"/>
            <a:ext cx="1478400" cy="5946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Encoder</a:t>
            </a:r>
            <a:endParaRPr/>
          </a:p>
        </p:txBody>
      </p:sp>
      <p:sp>
        <p:nvSpPr>
          <p:cNvPr id="412" name="Google Shape;412;p46"/>
          <p:cNvSpPr/>
          <p:nvPr/>
        </p:nvSpPr>
        <p:spPr>
          <a:xfrm>
            <a:off x="1510625" y="2930100"/>
            <a:ext cx="1478400" cy="5946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Encoder</a:t>
            </a:r>
            <a:endParaRPr/>
          </a:p>
        </p:txBody>
      </p:sp>
      <p:sp>
        <p:nvSpPr>
          <p:cNvPr id="413" name="Google Shape;413;p46"/>
          <p:cNvSpPr/>
          <p:nvPr/>
        </p:nvSpPr>
        <p:spPr>
          <a:xfrm>
            <a:off x="1510625" y="4095800"/>
            <a:ext cx="1478400" cy="5946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Encoder</a:t>
            </a:r>
            <a:endParaRPr/>
          </a:p>
        </p:txBody>
      </p:sp>
      <p:sp>
        <p:nvSpPr>
          <p:cNvPr id="414" name="Google Shape;414;p46"/>
          <p:cNvSpPr/>
          <p:nvPr/>
        </p:nvSpPr>
        <p:spPr>
          <a:xfrm>
            <a:off x="1575764" y="380867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p46"/>
          <p:cNvSpPr/>
          <p:nvPr/>
        </p:nvSpPr>
        <p:spPr>
          <a:xfrm>
            <a:off x="1805936" y="380867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p46"/>
          <p:cNvSpPr/>
          <p:nvPr/>
        </p:nvSpPr>
        <p:spPr>
          <a:xfrm>
            <a:off x="1690850" y="380867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p46"/>
          <p:cNvSpPr/>
          <p:nvPr/>
        </p:nvSpPr>
        <p:spPr>
          <a:xfrm>
            <a:off x="1921022" y="380867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p46"/>
          <p:cNvSpPr/>
          <p:nvPr/>
        </p:nvSpPr>
        <p:spPr>
          <a:xfrm>
            <a:off x="2036109" y="380867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p46"/>
          <p:cNvSpPr/>
          <p:nvPr/>
        </p:nvSpPr>
        <p:spPr>
          <a:xfrm>
            <a:off x="2266281" y="380867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p46"/>
          <p:cNvSpPr/>
          <p:nvPr/>
        </p:nvSpPr>
        <p:spPr>
          <a:xfrm>
            <a:off x="2151195" y="380867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p46"/>
          <p:cNvSpPr/>
          <p:nvPr/>
        </p:nvSpPr>
        <p:spPr>
          <a:xfrm>
            <a:off x="2381367" y="380867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p46"/>
          <p:cNvSpPr/>
          <p:nvPr/>
        </p:nvSpPr>
        <p:spPr>
          <a:xfrm>
            <a:off x="2496453" y="380867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" name="Google Shape;423;p46"/>
          <p:cNvSpPr/>
          <p:nvPr/>
        </p:nvSpPr>
        <p:spPr>
          <a:xfrm>
            <a:off x="2726625" y="380867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p46"/>
          <p:cNvSpPr/>
          <p:nvPr/>
        </p:nvSpPr>
        <p:spPr>
          <a:xfrm>
            <a:off x="2611539" y="380867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" name="Google Shape;425;p46"/>
          <p:cNvSpPr/>
          <p:nvPr/>
        </p:nvSpPr>
        <p:spPr>
          <a:xfrm>
            <a:off x="2841711" y="380867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" name="Google Shape;426;p46"/>
          <p:cNvSpPr/>
          <p:nvPr/>
        </p:nvSpPr>
        <p:spPr>
          <a:xfrm>
            <a:off x="1575764" y="26343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p46"/>
          <p:cNvSpPr/>
          <p:nvPr/>
        </p:nvSpPr>
        <p:spPr>
          <a:xfrm>
            <a:off x="1805936" y="26343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" name="Google Shape;428;p46"/>
          <p:cNvSpPr/>
          <p:nvPr/>
        </p:nvSpPr>
        <p:spPr>
          <a:xfrm>
            <a:off x="1690850" y="26343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" name="Google Shape;429;p46"/>
          <p:cNvSpPr/>
          <p:nvPr/>
        </p:nvSpPr>
        <p:spPr>
          <a:xfrm>
            <a:off x="1921022" y="26343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0" name="Google Shape;430;p46"/>
          <p:cNvSpPr/>
          <p:nvPr/>
        </p:nvSpPr>
        <p:spPr>
          <a:xfrm>
            <a:off x="2036109" y="26343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1" name="Google Shape;431;p46"/>
          <p:cNvSpPr/>
          <p:nvPr/>
        </p:nvSpPr>
        <p:spPr>
          <a:xfrm>
            <a:off x="2266281" y="26343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Google Shape;432;p46"/>
          <p:cNvSpPr/>
          <p:nvPr/>
        </p:nvSpPr>
        <p:spPr>
          <a:xfrm>
            <a:off x="2151195" y="26343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46"/>
          <p:cNvSpPr/>
          <p:nvPr/>
        </p:nvSpPr>
        <p:spPr>
          <a:xfrm>
            <a:off x="2381367" y="26343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" name="Google Shape;434;p46"/>
          <p:cNvSpPr/>
          <p:nvPr/>
        </p:nvSpPr>
        <p:spPr>
          <a:xfrm>
            <a:off x="2496453" y="26343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p46"/>
          <p:cNvSpPr/>
          <p:nvPr/>
        </p:nvSpPr>
        <p:spPr>
          <a:xfrm>
            <a:off x="2726625" y="26343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6" name="Google Shape;436;p46"/>
          <p:cNvSpPr/>
          <p:nvPr/>
        </p:nvSpPr>
        <p:spPr>
          <a:xfrm>
            <a:off x="2611539" y="26343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" name="Google Shape;437;p46"/>
          <p:cNvSpPr/>
          <p:nvPr/>
        </p:nvSpPr>
        <p:spPr>
          <a:xfrm>
            <a:off x="2841711" y="26343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46"/>
          <p:cNvSpPr/>
          <p:nvPr/>
        </p:nvSpPr>
        <p:spPr>
          <a:xfrm>
            <a:off x="1575777" y="8287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" name="Google Shape;439;p46"/>
          <p:cNvSpPr/>
          <p:nvPr/>
        </p:nvSpPr>
        <p:spPr>
          <a:xfrm>
            <a:off x="1805949" y="8287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" name="Google Shape;440;p46"/>
          <p:cNvSpPr/>
          <p:nvPr/>
        </p:nvSpPr>
        <p:spPr>
          <a:xfrm>
            <a:off x="1690863" y="8287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" name="Google Shape;441;p46"/>
          <p:cNvSpPr/>
          <p:nvPr/>
        </p:nvSpPr>
        <p:spPr>
          <a:xfrm>
            <a:off x="1921035" y="8287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" name="Google Shape;442;p46"/>
          <p:cNvSpPr/>
          <p:nvPr/>
        </p:nvSpPr>
        <p:spPr>
          <a:xfrm>
            <a:off x="2036121" y="8287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46"/>
          <p:cNvSpPr/>
          <p:nvPr/>
        </p:nvSpPr>
        <p:spPr>
          <a:xfrm>
            <a:off x="2266293" y="8287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p46"/>
          <p:cNvSpPr/>
          <p:nvPr/>
        </p:nvSpPr>
        <p:spPr>
          <a:xfrm>
            <a:off x="2151207" y="8287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Google Shape;445;p46"/>
          <p:cNvSpPr/>
          <p:nvPr/>
        </p:nvSpPr>
        <p:spPr>
          <a:xfrm>
            <a:off x="2381379" y="8287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p46"/>
          <p:cNvSpPr/>
          <p:nvPr/>
        </p:nvSpPr>
        <p:spPr>
          <a:xfrm>
            <a:off x="2496465" y="8287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p46"/>
          <p:cNvSpPr/>
          <p:nvPr/>
        </p:nvSpPr>
        <p:spPr>
          <a:xfrm>
            <a:off x="2726638" y="8287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" name="Google Shape;448;p46"/>
          <p:cNvSpPr/>
          <p:nvPr/>
        </p:nvSpPr>
        <p:spPr>
          <a:xfrm>
            <a:off x="2611552" y="8287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" name="Google Shape;449;p46"/>
          <p:cNvSpPr/>
          <p:nvPr/>
        </p:nvSpPr>
        <p:spPr>
          <a:xfrm>
            <a:off x="2841724" y="8287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Google Shape;450;p46"/>
          <p:cNvSpPr/>
          <p:nvPr/>
        </p:nvSpPr>
        <p:spPr>
          <a:xfrm>
            <a:off x="3647300" y="3697525"/>
            <a:ext cx="530400" cy="509400"/>
          </a:xfrm>
          <a:prstGeom prst="ellipse">
            <a:avLst/>
          </a:prstGeom>
          <a:solidFill>
            <a:srgbClr val="FFE599"/>
          </a:solidFill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 </a:t>
            </a:r>
            <a:endParaRPr sz="1800"/>
          </a:p>
        </p:txBody>
      </p:sp>
      <p:sp>
        <p:nvSpPr>
          <p:cNvPr id="451" name="Google Shape;451;p46"/>
          <p:cNvSpPr/>
          <p:nvPr/>
        </p:nvSpPr>
        <p:spPr>
          <a:xfrm>
            <a:off x="3754968" y="3808828"/>
            <a:ext cx="315000" cy="286800"/>
          </a:xfrm>
          <a:prstGeom prst="ellipse">
            <a:avLst/>
          </a:prstGeom>
          <a:solidFill>
            <a:srgbClr val="FFE599"/>
          </a:solidFill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 </a:t>
            </a:r>
            <a:endParaRPr sz="1800"/>
          </a:p>
        </p:txBody>
      </p:sp>
      <p:cxnSp>
        <p:nvCxnSpPr>
          <p:cNvPr id="452" name="Google Shape;452;p46"/>
          <p:cNvCxnSpPr>
            <a:stCxn id="451" idx="0"/>
            <a:endCxn id="451" idx="4"/>
          </p:cNvCxnSpPr>
          <p:nvPr/>
        </p:nvCxnSpPr>
        <p:spPr>
          <a:xfrm>
            <a:off x="3912468" y="3808828"/>
            <a:ext cx="0" cy="286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3" name="Google Shape;453;p46"/>
          <p:cNvCxnSpPr>
            <a:stCxn id="451" idx="2"/>
            <a:endCxn id="451" idx="6"/>
          </p:cNvCxnSpPr>
          <p:nvPr/>
        </p:nvCxnSpPr>
        <p:spPr>
          <a:xfrm>
            <a:off x="3754968" y="3952228"/>
            <a:ext cx="315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4" name="Google Shape;454;p46"/>
          <p:cNvSpPr/>
          <p:nvPr/>
        </p:nvSpPr>
        <p:spPr>
          <a:xfrm>
            <a:off x="2226567" y="2226800"/>
            <a:ext cx="46500" cy="96600"/>
          </a:xfrm>
          <a:prstGeom prst="ellipse">
            <a:avLst/>
          </a:prstGeom>
          <a:solidFill>
            <a:srgbClr val="FFE599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" name="Google Shape;455;p46"/>
          <p:cNvSpPr/>
          <p:nvPr/>
        </p:nvSpPr>
        <p:spPr>
          <a:xfrm>
            <a:off x="2226579" y="2439650"/>
            <a:ext cx="46500" cy="96600"/>
          </a:xfrm>
          <a:prstGeom prst="ellipse">
            <a:avLst/>
          </a:prstGeom>
          <a:solidFill>
            <a:srgbClr val="FFE599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p46"/>
          <p:cNvSpPr/>
          <p:nvPr/>
        </p:nvSpPr>
        <p:spPr>
          <a:xfrm>
            <a:off x="2226566" y="2013950"/>
            <a:ext cx="46500" cy="96600"/>
          </a:xfrm>
          <a:prstGeom prst="ellipse">
            <a:avLst/>
          </a:prstGeom>
          <a:solidFill>
            <a:srgbClr val="FFE599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p46"/>
          <p:cNvSpPr/>
          <p:nvPr/>
        </p:nvSpPr>
        <p:spPr>
          <a:xfrm>
            <a:off x="2226567" y="1808450"/>
            <a:ext cx="46500" cy="96600"/>
          </a:xfrm>
          <a:prstGeom prst="ellipse">
            <a:avLst/>
          </a:prstGeom>
          <a:solidFill>
            <a:srgbClr val="FFE599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58" name="Google Shape;458;p46"/>
          <p:cNvCxnSpPr>
            <a:stCxn id="449" idx="3"/>
            <a:endCxn id="450" idx="2"/>
          </p:cNvCxnSpPr>
          <p:nvPr/>
        </p:nvCxnSpPr>
        <p:spPr>
          <a:xfrm>
            <a:off x="2923924" y="972250"/>
            <a:ext cx="723300" cy="2979900"/>
          </a:xfrm>
          <a:prstGeom prst="curvedConnector3">
            <a:avLst>
              <a:gd fmla="val 50005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9" name="Google Shape;459;p46"/>
          <p:cNvCxnSpPr>
            <a:stCxn id="437" idx="3"/>
            <a:endCxn id="450" idx="2"/>
          </p:cNvCxnSpPr>
          <p:nvPr/>
        </p:nvCxnSpPr>
        <p:spPr>
          <a:xfrm>
            <a:off x="2923911" y="2777850"/>
            <a:ext cx="723300" cy="1174500"/>
          </a:xfrm>
          <a:prstGeom prst="curvedConnector3">
            <a:avLst>
              <a:gd fmla="val 50006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0" name="Google Shape;460;p46"/>
          <p:cNvCxnSpPr>
            <a:stCxn id="413" idx="3"/>
            <a:endCxn id="450" idx="2"/>
          </p:cNvCxnSpPr>
          <p:nvPr/>
        </p:nvCxnSpPr>
        <p:spPr>
          <a:xfrm flipH="1" rot="10800000">
            <a:off x="2989025" y="3952100"/>
            <a:ext cx="658200" cy="441000"/>
          </a:xfrm>
          <a:prstGeom prst="curvedConnector3">
            <a:avLst>
              <a:gd fmla="val 50006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461" name="Google Shape;461;p46"/>
          <p:cNvGrpSpPr/>
          <p:nvPr/>
        </p:nvGrpSpPr>
        <p:grpSpPr>
          <a:xfrm>
            <a:off x="4452839" y="3808675"/>
            <a:ext cx="4332872" cy="287125"/>
            <a:chOff x="3392189" y="3583675"/>
            <a:chExt cx="4332872" cy="287125"/>
          </a:xfrm>
        </p:grpSpPr>
        <p:sp>
          <p:nvSpPr>
            <p:cNvPr id="462" name="Google Shape;462;p46"/>
            <p:cNvSpPr/>
            <p:nvPr/>
          </p:nvSpPr>
          <p:spPr>
            <a:xfrm>
              <a:off x="3392189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46"/>
            <p:cNvSpPr/>
            <p:nvPr/>
          </p:nvSpPr>
          <p:spPr>
            <a:xfrm>
              <a:off x="3622361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46"/>
            <p:cNvSpPr/>
            <p:nvPr/>
          </p:nvSpPr>
          <p:spPr>
            <a:xfrm>
              <a:off x="3507275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46"/>
            <p:cNvSpPr/>
            <p:nvPr/>
          </p:nvSpPr>
          <p:spPr>
            <a:xfrm>
              <a:off x="3737447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46"/>
            <p:cNvSpPr/>
            <p:nvPr/>
          </p:nvSpPr>
          <p:spPr>
            <a:xfrm>
              <a:off x="3852534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46"/>
            <p:cNvSpPr/>
            <p:nvPr/>
          </p:nvSpPr>
          <p:spPr>
            <a:xfrm>
              <a:off x="4082706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46"/>
            <p:cNvSpPr/>
            <p:nvPr/>
          </p:nvSpPr>
          <p:spPr>
            <a:xfrm>
              <a:off x="3967620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46"/>
            <p:cNvSpPr/>
            <p:nvPr/>
          </p:nvSpPr>
          <p:spPr>
            <a:xfrm>
              <a:off x="4197792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46"/>
            <p:cNvSpPr/>
            <p:nvPr/>
          </p:nvSpPr>
          <p:spPr>
            <a:xfrm>
              <a:off x="4312878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46"/>
            <p:cNvSpPr/>
            <p:nvPr/>
          </p:nvSpPr>
          <p:spPr>
            <a:xfrm>
              <a:off x="4543050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46"/>
            <p:cNvSpPr/>
            <p:nvPr/>
          </p:nvSpPr>
          <p:spPr>
            <a:xfrm>
              <a:off x="4427964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46"/>
            <p:cNvSpPr/>
            <p:nvPr/>
          </p:nvSpPr>
          <p:spPr>
            <a:xfrm>
              <a:off x="4658136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46"/>
            <p:cNvSpPr/>
            <p:nvPr/>
          </p:nvSpPr>
          <p:spPr>
            <a:xfrm>
              <a:off x="4773189" y="3583700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D5A6BD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46"/>
            <p:cNvSpPr/>
            <p:nvPr/>
          </p:nvSpPr>
          <p:spPr>
            <a:xfrm>
              <a:off x="5003361" y="3583700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D5A6BD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46"/>
            <p:cNvSpPr/>
            <p:nvPr/>
          </p:nvSpPr>
          <p:spPr>
            <a:xfrm>
              <a:off x="4888275" y="3583700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D5A6BD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46"/>
            <p:cNvSpPr/>
            <p:nvPr/>
          </p:nvSpPr>
          <p:spPr>
            <a:xfrm>
              <a:off x="5118447" y="3583700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D5A6BD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46"/>
            <p:cNvSpPr/>
            <p:nvPr/>
          </p:nvSpPr>
          <p:spPr>
            <a:xfrm>
              <a:off x="5233534" y="3583700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D5A6BD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46"/>
            <p:cNvSpPr/>
            <p:nvPr/>
          </p:nvSpPr>
          <p:spPr>
            <a:xfrm>
              <a:off x="5463706" y="3583700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D5A6BD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46"/>
            <p:cNvSpPr/>
            <p:nvPr/>
          </p:nvSpPr>
          <p:spPr>
            <a:xfrm>
              <a:off x="5348620" y="3583700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D5A6BD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46"/>
            <p:cNvSpPr/>
            <p:nvPr/>
          </p:nvSpPr>
          <p:spPr>
            <a:xfrm>
              <a:off x="5578792" y="3583700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D5A6BD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46"/>
            <p:cNvSpPr/>
            <p:nvPr/>
          </p:nvSpPr>
          <p:spPr>
            <a:xfrm>
              <a:off x="5693878" y="3583700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D5A6BD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46"/>
            <p:cNvSpPr/>
            <p:nvPr/>
          </p:nvSpPr>
          <p:spPr>
            <a:xfrm>
              <a:off x="5924050" y="3583700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D5A6BD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46"/>
            <p:cNvSpPr/>
            <p:nvPr/>
          </p:nvSpPr>
          <p:spPr>
            <a:xfrm>
              <a:off x="5808964" y="3583700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D5A6BD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46"/>
            <p:cNvSpPr/>
            <p:nvPr/>
          </p:nvSpPr>
          <p:spPr>
            <a:xfrm>
              <a:off x="6039136" y="3583700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D5A6BD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46"/>
            <p:cNvSpPr/>
            <p:nvPr/>
          </p:nvSpPr>
          <p:spPr>
            <a:xfrm rot="5400000">
              <a:off x="6200521" y="3714501"/>
              <a:ext cx="46500" cy="25500"/>
            </a:xfrm>
            <a:prstGeom prst="ellipse">
              <a:avLst/>
            </a:prstGeom>
            <a:solidFill>
              <a:srgbClr val="FFE599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46"/>
            <p:cNvSpPr/>
            <p:nvPr/>
          </p:nvSpPr>
          <p:spPr>
            <a:xfrm rot="5400000">
              <a:off x="6143918" y="3714513"/>
              <a:ext cx="46500" cy="25500"/>
            </a:xfrm>
            <a:prstGeom prst="ellipse">
              <a:avLst/>
            </a:prstGeom>
            <a:solidFill>
              <a:srgbClr val="FFE599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46"/>
            <p:cNvSpPr/>
            <p:nvPr/>
          </p:nvSpPr>
          <p:spPr>
            <a:xfrm rot="5400000">
              <a:off x="6257124" y="3714500"/>
              <a:ext cx="46500" cy="25500"/>
            </a:xfrm>
            <a:prstGeom prst="ellipse">
              <a:avLst/>
            </a:prstGeom>
            <a:solidFill>
              <a:srgbClr val="FFE599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46"/>
            <p:cNvSpPr/>
            <p:nvPr/>
          </p:nvSpPr>
          <p:spPr>
            <a:xfrm rot="5400000">
              <a:off x="6311773" y="3714501"/>
              <a:ext cx="46500" cy="25500"/>
            </a:xfrm>
            <a:prstGeom prst="ellipse">
              <a:avLst/>
            </a:prstGeom>
            <a:solidFill>
              <a:srgbClr val="FFE599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46"/>
            <p:cNvSpPr/>
            <p:nvPr/>
          </p:nvSpPr>
          <p:spPr>
            <a:xfrm>
              <a:off x="6376914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46"/>
            <p:cNvSpPr/>
            <p:nvPr/>
          </p:nvSpPr>
          <p:spPr>
            <a:xfrm>
              <a:off x="6607086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46"/>
            <p:cNvSpPr/>
            <p:nvPr/>
          </p:nvSpPr>
          <p:spPr>
            <a:xfrm>
              <a:off x="6492000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46"/>
            <p:cNvSpPr/>
            <p:nvPr/>
          </p:nvSpPr>
          <p:spPr>
            <a:xfrm>
              <a:off x="6722172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46"/>
            <p:cNvSpPr/>
            <p:nvPr/>
          </p:nvSpPr>
          <p:spPr>
            <a:xfrm>
              <a:off x="6837259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46"/>
            <p:cNvSpPr/>
            <p:nvPr/>
          </p:nvSpPr>
          <p:spPr>
            <a:xfrm>
              <a:off x="7067431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46"/>
            <p:cNvSpPr/>
            <p:nvPr/>
          </p:nvSpPr>
          <p:spPr>
            <a:xfrm>
              <a:off x="6952345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46"/>
            <p:cNvSpPr/>
            <p:nvPr/>
          </p:nvSpPr>
          <p:spPr>
            <a:xfrm>
              <a:off x="7182517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46"/>
            <p:cNvSpPr/>
            <p:nvPr/>
          </p:nvSpPr>
          <p:spPr>
            <a:xfrm>
              <a:off x="7297603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46"/>
            <p:cNvSpPr/>
            <p:nvPr/>
          </p:nvSpPr>
          <p:spPr>
            <a:xfrm>
              <a:off x="7527775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46"/>
            <p:cNvSpPr/>
            <p:nvPr/>
          </p:nvSpPr>
          <p:spPr>
            <a:xfrm>
              <a:off x="7412689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46"/>
            <p:cNvSpPr/>
            <p:nvPr/>
          </p:nvSpPr>
          <p:spPr>
            <a:xfrm>
              <a:off x="7642861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02" name="Google Shape;502;p46"/>
          <p:cNvSpPr/>
          <p:nvPr/>
        </p:nvSpPr>
        <p:spPr>
          <a:xfrm>
            <a:off x="4452850" y="2323400"/>
            <a:ext cx="4332900" cy="12909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EAD1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Decoder</a:t>
            </a:r>
            <a:endParaRPr/>
          </a:p>
        </p:txBody>
      </p:sp>
      <p:sp>
        <p:nvSpPr>
          <p:cNvPr id="503" name="Google Shape;503;p46"/>
          <p:cNvSpPr txBox="1"/>
          <p:nvPr/>
        </p:nvSpPr>
        <p:spPr>
          <a:xfrm>
            <a:off x="5984475" y="1504850"/>
            <a:ext cx="1269600" cy="4002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Answer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04" name="Google Shape;504;p46"/>
          <p:cNvSpPr txBox="1"/>
          <p:nvPr/>
        </p:nvSpPr>
        <p:spPr>
          <a:xfrm>
            <a:off x="158150" y="2156100"/>
            <a:ext cx="10395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question:...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title:...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passage:...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505" name="Google Shape;505;p46"/>
          <p:cNvCxnSpPr>
            <a:stCxn id="504" idx="2"/>
            <a:endCxn id="413" idx="2"/>
          </p:cNvCxnSpPr>
          <p:nvPr/>
        </p:nvCxnSpPr>
        <p:spPr>
          <a:xfrm flipH="1" rot="-5400000">
            <a:off x="612350" y="3052950"/>
            <a:ext cx="1703100" cy="1572000"/>
          </a:xfrm>
          <a:prstGeom prst="curvedConnector3">
            <a:avLst>
              <a:gd fmla="val 113976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06" name="Google Shape;506;p46"/>
          <p:cNvCxnSpPr>
            <a:stCxn id="504" idx="2"/>
            <a:endCxn id="412" idx="2"/>
          </p:cNvCxnSpPr>
          <p:nvPr/>
        </p:nvCxnSpPr>
        <p:spPr>
          <a:xfrm flipH="1" rot="-5400000">
            <a:off x="1195250" y="2470050"/>
            <a:ext cx="537300" cy="1572000"/>
          </a:xfrm>
          <a:prstGeom prst="curvedConnector3">
            <a:avLst>
              <a:gd fmla="val 144319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07" name="Google Shape;507;p46"/>
          <p:cNvCxnSpPr>
            <a:stCxn id="504" idx="0"/>
            <a:endCxn id="411" idx="2"/>
          </p:cNvCxnSpPr>
          <p:nvPr/>
        </p:nvCxnSpPr>
        <p:spPr>
          <a:xfrm rot="-5400000">
            <a:off x="1241000" y="1147200"/>
            <a:ext cx="445800" cy="1572000"/>
          </a:xfrm>
          <a:prstGeom prst="curvedConnector3">
            <a:avLst>
              <a:gd fmla="val 49989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08" name="Google Shape;508;p46"/>
          <p:cNvSpPr txBox="1"/>
          <p:nvPr/>
        </p:nvSpPr>
        <p:spPr>
          <a:xfrm>
            <a:off x="5558650" y="1905050"/>
            <a:ext cx="212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(Autoregressively)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09" name="Google Shape;509;p46"/>
          <p:cNvSpPr/>
          <p:nvPr/>
        </p:nvSpPr>
        <p:spPr>
          <a:xfrm rot="-5400000">
            <a:off x="5050450" y="3609325"/>
            <a:ext cx="176700" cy="13719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" name="Google Shape;510;p46"/>
          <p:cNvSpPr/>
          <p:nvPr/>
        </p:nvSpPr>
        <p:spPr>
          <a:xfrm rot="-5400000">
            <a:off x="6530950" y="2577800"/>
            <a:ext cx="176700" cy="44019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" name="Google Shape;511;p46"/>
          <p:cNvSpPr/>
          <p:nvPr/>
        </p:nvSpPr>
        <p:spPr>
          <a:xfrm>
            <a:off x="1044575" y="819575"/>
            <a:ext cx="465900" cy="3969300"/>
          </a:xfrm>
          <a:prstGeom prst="leftBrace">
            <a:avLst>
              <a:gd fmla="val 50000" name="adj1"/>
              <a:gd fmla="val 1579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46"/>
          <p:cNvSpPr txBox="1"/>
          <p:nvPr/>
        </p:nvSpPr>
        <p:spPr>
          <a:xfrm>
            <a:off x="4624600" y="4383625"/>
            <a:ext cx="102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512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13" name="Google Shape;513;p46"/>
          <p:cNvSpPr txBox="1"/>
          <p:nvPr/>
        </p:nvSpPr>
        <p:spPr>
          <a:xfrm>
            <a:off x="6105100" y="4783825"/>
            <a:ext cx="102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51200!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14" name="Google Shape;514;p46"/>
          <p:cNvSpPr/>
          <p:nvPr/>
        </p:nvSpPr>
        <p:spPr>
          <a:xfrm>
            <a:off x="4981800" y="417825"/>
            <a:ext cx="1767600" cy="915900"/>
          </a:xfrm>
          <a:prstGeom prst="wedgeRoundRectCallout">
            <a:avLst>
              <a:gd fmla="val -20833" name="adj1"/>
              <a:gd fmla="val 62500" name="adj2"/>
              <a:gd fmla="val 0" name="adj3"/>
            </a:avLst>
          </a:prstGeom>
          <a:solidFill>
            <a:srgbClr val="EA9999"/>
          </a:solidFill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Huge Models</a:t>
            </a:r>
            <a:endParaRPr sz="13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(220M-11B!!!!)</a:t>
            </a:r>
            <a:endParaRPr sz="13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Parameters</a:t>
            </a:r>
            <a:endParaRPr sz="1300"/>
          </a:p>
        </p:txBody>
      </p:sp>
      <p:sp>
        <p:nvSpPr>
          <p:cNvPr id="515" name="Google Shape;515;p46"/>
          <p:cNvSpPr txBox="1"/>
          <p:nvPr/>
        </p:nvSpPr>
        <p:spPr>
          <a:xfrm>
            <a:off x="158150" y="1220550"/>
            <a:ext cx="85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40-100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5A6BD"/>
        </a:solidFill>
      </p:bgPr>
    </p:bg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47"/>
          <p:cNvSpPr txBox="1"/>
          <p:nvPr>
            <p:ph type="title"/>
          </p:nvPr>
        </p:nvSpPr>
        <p:spPr>
          <a:xfrm>
            <a:off x="128550" y="224975"/>
            <a:ext cx="7688400" cy="68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40">
                <a:solidFill>
                  <a:srgbClr val="FFF2CC"/>
                </a:solidFill>
              </a:rPr>
              <a:t>Objectives</a:t>
            </a:r>
            <a:endParaRPr sz="4040">
              <a:solidFill>
                <a:srgbClr val="FFF2CC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5A6BD"/>
        </a:solidFill>
      </p:bgPr>
    </p:bg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48"/>
          <p:cNvSpPr/>
          <p:nvPr/>
        </p:nvSpPr>
        <p:spPr>
          <a:xfrm>
            <a:off x="0" y="0"/>
            <a:ext cx="9161100" cy="2484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6" name="Google Shape;526;p48"/>
          <p:cNvSpPr txBox="1"/>
          <p:nvPr>
            <p:ph idx="4294967295" type="title"/>
          </p:nvPr>
        </p:nvSpPr>
        <p:spPr>
          <a:xfrm>
            <a:off x="1411050" y="356475"/>
            <a:ext cx="6339000" cy="73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40">
                <a:solidFill>
                  <a:srgbClr val="6AA4C8"/>
                </a:solidFill>
                <a:latin typeface="Raleway"/>
                <a:ea typeface="Raleway"/>
                <a:cs typeface="Raleway"/>
                <a:sym typeface="Raleway"/>
              </a:rPr>
              <a:t>Case Study of these Models on Compliance Documents</a:t>
            </a:r>
            <a:endParaRPr>
              <a:solidFill>
                <a:srgbClr val="6AA84F"/>
              </a:solidFill>
            </a:endParaRPr>
          </a:p>
        </p:txBody>
      </p:sp>
      <p:sp>
        <p:nvSpPr>
          <p:cNvPr id="527" name="Google Shape;527;p48"/>
          <p:cNvSpPr txBox="1"/>
          <p:nvPr>
            <p:ph idx="4294967295" type="body"/>
          </p:nvPr>
        </p:nvSpPr>
        <p:spPr>
          <a:xfrm>
            <a:off x="0" y="3108900"/>
            <a:ext cx="2342400" cy="43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500">
                <a:solidFill>
                  <a:srgbClr val="FFE599"/>
                </a:solidFill>
              </a:rPr>
              <a:t>Hierarchical Architecture</a:t>
            </a:r>
            <a:endParaRPr b="1" sz="1500">
              <a:solidFill>
                <a:srgbClr val="FFE599"/>
              </a:solidFill>
            </a:endParaRPr>
          </a:p>
        </p:txBody>
      </p:sp>
      <p:cxnSp>
        <p:nvCxnSpPr>
          <p:cNvPr id="528" name="Google Shape;528;p48"/>
          <p:cNvCxnSpPr/>
          <p:nvPr/>
        </p:nvCxnSpPr>
        <p:spPr>
          <a:xfrm>
            <a:off x="1118175" y="3613373"/>
            <a:ext cx="2709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29" name="Google Shape;529;p48"/>
          <p:cNvSpPr txBox="1"/>
          <p:nvPr>
            <p:ph idx="4294967295" type="body"/>
          </p:nvPr>
        </p:nvSpPr>
        <p:spPr>
          <a:xfrm>
            <a:off x="164925" y="3641661"/>
            <a:ext cx="2177400" cy="11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rgbClr val="000000"/>
                </a:solidFill>
              </a:rPr>
              <a:t>Novel 3 module Hierarchical Architecture for Robust extraction of answer in Multihop Question Answering</a:t>
            </a:r>
            <a:r>
              <a:rPr lang="en" sz="1100"/>
              <a:t> </a:t>
            </a:r>
            <a:endParaRPr sz="1100"/>
          </a:p>
        </p:txBody>
      </p:sp>
      <p:sp>
        <p:nvSpPr>
          <p:cNvPr id="530" name="Google Shape;530;p48"/>
          <p:cNvSpPr txBox="1"/>
          <p:nvPr>
            <p:ph idx="4294967295" type="body"/>
          </p:nvPr>
        </p:nvSpPr>
        <p:spPr>
          <a:xfrm>
            <a:off x="2516196" y="3108900"/>
            <a:ext cx="2177400" cy="43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500">
                <a:solidFill>
                  <a:srgbClr val="FFE599"/>
                </a:solidFill>
              </a:rPr>
              <a:t>Efficient</a:t>
            </a:r>
            <a:r>
              <a:rPr b="1" lang="en" sz="1500">
                <a:solidFill>
                  <a:srgbClr val="FFF2CC"/>
                </a:solidFill>
              </a:rPr>
              <a:t> </a:t>
            </a:r>
            <a:r>
              <a:rPr b="1" lang="en" sz="1500">
                <a:solidFill>
                  <a:srgbClr val="FFE599"/>
                </a:solidFill>
              </a:rPr>
              <a:t>Parameters</a:t>
            </a:r>
            <a:endParaRPr b="1" sz="1500">
              <a:solidFill>
                <a:srgbClr val="FFE599"/>
              </a:solidFill>
            </a:endParaRPr>
          </a:p>
        </p:txBody>
      </p:sp>
      <p:cxnSp>
        <p:nvCxnSpPr>
          <p:cNvPr id="531" name="Google Shape;531;p48"/>
          <p:cNvCxnSpPr/>
          <p:nvPr/>
        </p:nvCxnSpPr>
        <p:spPr>
          <a:xfrm>
            <a:off x="3469438" y="3613373"/>
            <a:ext cx="2709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32" name="Google Shape;532;p48"/>
          <p:cNvSpPr txBox="1"/>
          <p:nvPr>
            <p:ph idx="4294967295" type="body"/>
          </p:nvPr>
        </p:nvSpPr>
        <p:spPr>
          <a:xfrm>
            <a:off x="2516182" y="3641661"/>
            <a:ext cx="2177400" cy="11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rgbClr val="000000"/>
                </a:solidFill>
              </a:rPr>
              <a:t>Analysed the effectiveness of different efficient parameter fine tuning techniques to be used in the bigger model  </a:t>
            </a:r>
            <a:endParaRPr sz="1200">
              <a:solidFill>
                <a:srgbClr val="000000"/>
              </a:solidFill>
            </a:endParaRPr>
          </a:p>
        </p:txBody>
      </p:sp>
      <p:sp>
        <p:nvSpPr>
          <p:cNvPr id="533" name="Google Shape;533;p48"/>
          <p:cNvSpPr txBox="1"/>
          <p:nvPr>
            <p:ph idx="4294967295" type="body"/>
          </p:nvPr>
        </p:nvSpPr>
        <p:spPr>
          <a:xfrm>
            <a:off x="4491925" y="3108900"/>
            <a:ext cx="2533500" cy="43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500">
                <a:solidFill>
                  <a:srgbClr val="FFE599"/>
                </a:solidFill>
              </a:rPr>
              <a:t>Modified FiD</a:t>
            </a:r>
            <a:endParaRPr b="1" sz="1500">
              <a:solidFill>
                <a:srgbClr val="FFE599"/>
              </a:solidFill>
            </a:endParaRPr>
          </a:p>
        </p:txBody>
      </p:sp>
      <p:cxnSp>
        <p:nvCxnSpPr>
          <p:cNvPr id="534" name="Google Shape;534;p48"/>
          <p:cNvCxnSpPr/>
          <p:nvPr/>
        </p:nvCxnSpPr>
        <p:spPr>
          <a:xfrm>
            <a:off x="5554075" y="3613373"/>
            <a:ext cx="2709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35" name="Google Shape;535;p48"/>
          <p:cNvSpPr txBox="1"/>
          <p:nvPr>
            <p:ph idx="4294967295" type="body"/>
          </p:nvPr>
        </p:nvSpPr>
        <p:spPr>
          <a:xfrm>
            <a:off x="4584169" y="3641661"/>
            <a:ext cx="2177400" cy="11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rgbClr val="000000"/>
                </a:solidFill>
              </a:rPr>
              <a:t>Apply some nove architectural changes and add the tested adapters to the FiD architecture</a:t>
            </a:r>
            <a:endParaRPr sz="1200">
              <a:solidFill>
                <a:srgbClr val="000000"/>
              </a:solidFill>
            </a:endParaRPr>
          </a:p>
        </p:txBody>
      </p:sp>
      <p:sp>
        <p:nvSpPr>
          <p:cNvPr id="536" name="Google Shape;536;p48"/>
          <p:cNvSpPr txBox="1"/>
          <p:nvPr>
            <p:ph idx="4294967295" type="body"/>
          </p:nvPr>
        </p:nvSpPr>
        <p:spPr>
          <a:xfrm>
            <a:off x="6761575" y="3108900"/>
            <a:ext cx="2374500" cy="43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500">
                <a:solidFill>
                  <a:srgbClr val="FFE599"/>
                </a:solidFill>
              </a:rPr>
              <a:t>Compliance Requirement</a:t>
            </a:r>
            <a:endParaRPr b="1" sz="1500">
              <a:solidFill>
                <a:srgbClr val="FFE599"/>
              </a:solidFill>
            </a:endParaRPr>
          </a:p>
        </p:txBody>
      </p:sp>
      <p:cxnSp>
        <p:nvCxnSpPr>
          <p:cNvPr id="537" name="Google Shape;537;p48"/>
          <p:cNvCxnSpPr/>
          <p:nvPr/>
        </p:nvCxnSpPr>
        <p:spPr>
          <a:xfrm>
            <a:off x="7747050" y="3613373"/>
            <a:ext cx="2709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38" name="Google Shape;538;p48"/>
          <p:cNvSpPr txBox="1"/>
          <p:nvPr>
            <p:ph idx="4294967295" type="body"/>
          </p:nvPr>
        </p:nvSpPr>
        <p:spPr>
          <a:xfrm>
            <a:off x="6793795" y="3641661"/>
            <a:ext cx="2177400" cy="11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rgbClr val="000000"/>
                </a:solidFill>
              </a:rPr>
              <a:t>Run these model and analyse the results on a compiled list of questions from compliance Documents</a:t>
            </a:r>
            <a:endParaRPr sz="1200">
              <a:solidFill>
                <a:srgbClr val="000000"/>
              </a:solidFill>
            </a:endParaRPr>
          </a:p>
        </p:txBody>
      </p:sp>
      <p:sp>
        <p:nvSpPr>
          <p:cNvPr id="539" name="Google Shape;539;p48"/>
          <p:cNvSpPr/>
          <p:nvPr/>
        </p:nvSpPr>
        <p:spPr>
          <a:xfrm>
            <a:off x="431525" y="1449600"/>
            <a:ext cx="1644300" cy="1659300"/>
          </a:xfrm>
          <a:prstGeom prst="ellipse">
            <a:avLst/>
          </a:prstGeom>
          <a:solidFill>
            <a:srgbClr val="D5A6B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48"/>
          <p:cNvSpPr/>
          <p:nvPr/>
        </p:nvSpPr>
        <p:spPr>
          <a:xfrm>
            <a:off x="7051975" y="1449600"/>
            <a:ext cx="1644300" cy="1659300"/>
          </a:xfrm>
          <a:prstGeom prst="ellipse">
            <a:avLst/>
          </a:prstGeom>
          <a:solidFill>
            <a:srgbClr val="D5A6B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p48"/>
          <p:cNvSpPr/>
          <p:nvPr/>
        </p:nvSpPr>
        <p:spPr>
          <a:xfrm>
            <a:off x="2649475" y="1449600"/>
            <a:ext cx="1644300" cy="1659300"/>
          </a:xfrm>
          <a:prstGeom prst="ellipse">
            <a:avLst/>
          </a:prstGeom>
          <a:solidFill>
            <a:srgbClr val="D5A6B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2" name="Google Shape;542;p48"/>
          <p:cNvSpPr/>
          <p:nvPr/>
        </p:nvSpPr>
        <p:spPr>
          <a:xfrm>
            <a:off x="4867438" y="1449600"/>
            <a:ext cx="1644300" cy="1659300"/>
          </a:xfrm>
          <a:prstGeom prst="ellipse">
            <a:avLst/>
          </a:prstGeom>
          <a:solidFill>
            <a:srgbClr val="D5A6B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p48"/>
          <p:cNvSpPr/>
          <p:nvPr/>
        </p:nvSpPr>
        <p:spPr>
          <a:xfrm>
            <a:off x="930800" y="2110725"/>
            <a:ext cx="270900" cy="2577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4" name="Google Shape;544;p48"/>
          <p:cNvSpPr/>
          <p:nvPr/>
        </p:nvSpPr>
        <p:spPr>
          <a:xfrm>
            <a:off x="1118175" y="2531525"/>
            <a:ext cx="270900" cy="2577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5" name="Google Shape;545;p48"/>
          <p:cNvSpPr/>
          <p:nvPr/>
        </p:nvSpPr>
        <p:spPr>
          <a:xfrm>
            <a:off x="659900" y="2531525"/>
            <a:ext cx="270900" cy="2577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6" name="Google Shape;546;p48"/>
          <p:cNvSpPr/>
          <p:nvPr/>
        </p:nvSpPr>
        <p:spPr>
          <a:xfrm>
            <a:off x="1576450" y="2531525"/>
            <a:ext cx="270900" cy="2577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7" name="Google Shape;547;p48"/>
          <p:cNvSpPr/>
          <p:nvPr/>
        </p:nvSpPr>
        <p:spPr>
          <a:xfrm>
            <a:off x="1342675" y="2110725"/>
            <a:ext cx="270900" cy="2577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8" name="Google Shape;548;p48"/>
          <p:cNvSpPr/>
          <p:nvPr/>
        </p:nvSpPr>
        <p:spPr>
          <a:xfrm>
            <a:off x="1118225" y="1689913"/>
            <a:ext cx="270900" cy="2577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49" name="Google Shape;54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94725" y="1662675"/>
            <a:ext cx="1153800" cy="11538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550" name="Google Shape;550;p48"/>
          <p:cNvSpPr/>
          <p:nvPr/>
        </p:nvSpPr>
        <p:spPr>
          <a:xfrm>
            <a:off x="5095900" y="1848075"/>
            <a:ext cx="465900" cy="2088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p48"/>
          <p:cNvSpPr/>
          <p:nvPr/>
        </p:nvSpPr>
        <p:spPr>
          <a:xfrm>
            <a:off x="5095900" y="2201388"/>
            <a:ext cx="465900" cy="2088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" name="Google Shape;552;p48"/>
          <p:cNvSpPr/>
          <p:nvPr/>
        </p:nvSpPr>
        <p:spPr>
          <a:xfrm>
            <a:off x="5095900" y="2554713"/>
            <a:ext cx="465900" cy="2088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" name="Google Shape;553;p48"/>
          <p:cNvSpPr/>
          <p:nvPr/>
        </p:nvSpPr>
        <p:spPr>
          <a:xfrm>
            <a:off x="5850100" y="2066475"/>
            <a:ext cx="465900" cy="4362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54" name="Google Shape;554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20376" y="1808115"/>
            <a:ext cx="724235" cy="862925"/>
          </a:xfrm>
          <a:prstGeom prst="rect">
            <a:avLst/>
          </a:prstGeom>
          <a:noFill/>
          <a:ln>
            <a:noFill/>
          </a:ln>
        </p:spPr>
      </p:pic>
      <p:sp>
        <p:nvSpPr>
          <p:cNvPr id="555" name="Google Shape;555;p48"/>
          <p:cNvSpPr/>
          <p:nvPr/>
        </p:nvSpPr>
        <p:spPr>
          <a:xfrm>
            <a:off x="4620100" y="1449600"/>
            <a:ext cx="2139000" cy="3693900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rgbClr val="EA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E599"/>
        </a:solidFill>
      </p:bgPr>
    </p:bg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49"/>
          <p:cNvSpPr txBox="1"/>
          <p:nvPr>
            <p:ph type="title"/>
          </p:nvPr>
        </p:nvSpPr>
        <p:spPr>
          <a:xfrm>
            <a:off x="128550" y="224975"/>
            <a:ext cx="7688400" cy="68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40">
                <a:solidFill>
                  <a:srgbClr val="C27BA0"/>
                </a:solidFill>
              </a:rPr>
              <a:t>Methodology</a:t>
            </a:r>
            <a:endParaRPr sz="4040">
              <a:solidFill>
                <a:srgbClr val="C27BA0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Marina">
  <a:themeElements>
    <a:clrScheme name="Marina">
      <a:dk1>
        <a:srgbClr val="FFFFFF"/>
      </a:dk1>
      <a:lt1>
        <a:srgbClr val="00517C"/>
      </a:lt1>
      <a:dk2>
        <a:srgbClr val="004065"/>
      </a:dk2>
      <a:lt2>
        <a:srgbClr val="CFD8DC"/>
      </a:lt2>
      <a:accent1>
        <a:srgbClr val="0277BD"/>
      </a:accent1>
      <a:accent2>
        <a:srgbClr val="558B2F"/>
      </a:accent2>
      <a:accent3>
        <a:srgbClr val="009688"/>
      </a:accent3>
      <a:accent4>
        <a:srgbClr val="039BE5"/>
      </a:accent4>
      <a:accent5>
        <a:srgbClr val="8BC34A"/>
      </a:accent5>
      <a:accent6>
        <a:srgbClr val="FFEB38"/>
      </a:accent6>
      <a:hlink>
        <a:srgbClr val="8BC34A"/>
      </a:hlink>
      <a:folHlink>
        <a:srgbClr val="8BC3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